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8229600" cx="14630400"/>
  <p:notesSz cx="8229600" cy="14630400"/>
  <p:embeddedFontLst>
    <p:embeddedFont>
      <p:font typeface="Raleway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Raleway Light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1DBA694-207A-46C3-8E24-9B8B4C25ACC5}">
  <a:tblStyle styleId="{D1DBA694-207A-46C3-8E24-9B8B4C25AC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RalewayLight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alewayLight-italic.fntdata"/><Relationship Id="rId25" Type="http://schemas.openxmlformats.org/officeDocument/2006/relationships/font" Target="fonts/RalewayLight-bold.fntdata"/><Relationship Id="rId27" Type="http://schemas.openxmlformats.org/officeDocument/2006/relationships/font" Target="fonts/RalewayLigh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0.png>
</file>

<file path=ppt/media/image21.jpg>
</file>

<file path=ppt/media/image22.png>
</file>

<file path=ppt/media/image23.png>
</file>

<file path=ppt/media/image2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b11f284ec2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3b11f284ec2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3b11f284ec2_0_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b11f284ec2_0_1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3b11f284ec2_0_1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b11f284ec2_0_19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b11f284ec2_0_3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3b11f284ec2_0_3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3b11f284ec2_0_3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gamma.app/?utm_source=made-with-gamma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55" name="Google Shape;55;p14">
            <a:hlinkClick r:id="rId2"/>
          </p:cNvPr>
          <p:cNvSpPr/>
          <p:nvPr/>
        </p:nvSpPr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59" name="Google Shape;59;p15">
            <a:hlinkClick r:id="rId2"/>
          </p:cNvPr>
          <p:cNvSpPr/>
          <p:nvPr/>
        </p:nvSpPr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63" name="Google Shape;63;p16">
            <a:hlinkClick r:id="rId2"/>
          </p:cNvPr>
          <p:cNvSpPr/>
          <p:nvPr/>
        </p:nvSpPr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67" name="Google Shape;67;p17">
            <a:hlinkClick r:id="rId2"/>
          </p:cNvPr>
          <p:cNvSpPr/>
          <p:nvPr/>
        </p:nvSpPr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71" name="Google Shape;71;p18">
            <a:hlinkClick r:id="rId2"/>
          </p:cNvPr>
          <p:cNvSpPr/>
          <p:nvPr/>
        </p:nvSpPr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75" name="Google Shape;75;p19">
            <a:hlinkClick r:id="rId2"/>
          </p:cNvPr>
          <p:cNvSpPr/>
          <p:nvPr/>
        </p:nvSpPr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79" name="Google Shape;79;p20">
            <a:hlinkClick r:id="rId2"/>
          </p:cNvPr>
          <p:cNvSpPr/>
          <p:nvPr/>
        </p:nvSpPr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83" name="Google Shape;83;p21">
            <a:hlinkClick r:id="rId2"/>
          </p:cNvPr>
          <p:cNvSpPr/>
          <p:nvPr/>
        </p:nvSpPr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87" name="Google Shape;87;p22">
            <a:hlinkClick r:id="rId2"/>
          </p:cNvPr>
          <p:cNvSpPr/>
          <p:nvPr/>
        </p:nvSpPr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91" name="Google Shape;91;p23">
            <a:hlinkClick r:id="rId2"/>
          </p:cNvPr>
          <p:cNvSpPr/>
          <p:nvPr/>
        </p:nvSpPr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Relationship Id="rId6" Type="http://schemas.openxmlformats.org/officeDocument/2006/relationships/image" Target="../media/image17.png"/><Relationship Id="rId7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8" name="Google Shape;9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5"/>
          <p:cNvSpPr/>
          <p:nvPr/>
        </p:nvSpPr>
        <p:spPr>
          <a:xfrm>
            <a:off x="793790" y="2827734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450"/>
              <a:buFont typeface="Raleway"/>
              <a:buNone/>
            </a:pPr>
            <a:r>
              <a:rPr b="1" i="0" lang="en-US" sz="44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Fin</a:t>
            </a:r>
            <a:r>
              <a:rPr b="1" i="0" lang="en-US" sz="44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b="1" i="0" lang="en-US" sz="44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ra</a:t>
            </a:r>
            <a:endParaRPr b="1" i="0" sz="4450" u="none" cap="none" strike="noStrike"/>
          </a:p>
        </p:txBody>
      </p:sp>
      <p:sp>
        <p:nvSpPr>
          <p:cNvPr id="100" name="Google Shape;100;p25"/>
          <p:cNvSpPr/>
          <p:nvPr/>
        </p:nvSpPr>
        <p:spPr>
          <a:xfrm>
            <a:off x="793790" y="3627239"/>
            <a:ext cx="7556421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200"/>
              <a:buFont typeface="Raleway"/>
              <a:buNone/>
            </a:pPr>
            <a:r>
              <a:rPr b="0" i="0" lang="en-US" sz="220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A Behaviour-First Financial Operating System for Salaried India</a:t>
            </a:r>
            <a:endParaRPr b="0" i="0" sz="2200" u="none" cap="none" strike="noStrike"/>
          </a:p>
        </p:txBody>
      </p:sp>
      <p:sp>
        <p:nvSpPr>
          <p:cNvPr id="101" name="Google Shape;101;p25"/>
          <p:cNvSpPr/>
          <p:nvPr/>
        </p:nvSpPr>
        <p:spPr>
          <a:xfrm>
            <a:off x="793790" y="4676061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Founder-led Indian startup redefining personal finance through behavioural accountability. Built in India, for India's 200M+ salaried population.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/>
          <p:nvPr/>
        </p:nvSpPr>
        <p:spPr>
          <a:xfrm>
            <a:off x="793790" y="836176"/>
            <a:ext cx="130428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450"/>
              <a:buFont typeface="Raleway"/>
              <a:buNone/>
            </a:pPr>
            <a:r>
              <a:rPr i="0" lang="en-US" sz="44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India's Salaried Population Manages Money Reactively</a:t>
            </a:r>
            <a:endParaRPr i="0" sz="44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8" name="Google Shape;108;p26"/>
          <p:cNvSpPr/>
          <p:nvPr/>
        </p:nvSpPr>
        <p:spPr>
          <a:xfrm>
            <a:off x="793790" y="2797969"/>
            <a:ext cx="760428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Over 200 million salaried individuals in India face a persistent challenge: spending decisions happen impulsively early in the month, before any financial structure is in place.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9" name="Google Shape;109;p26"/>
          <p:cNvSpPr/>
          <p:nvPr/>
        </p:nvSpPr>
        <p:spPr>
          <a:xfrm>
            <a:off x="793790" y="4090749"/>
            <a:ext cx="7604284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Most finance apps intervene </a:t>
            </a:r>
            <a:r>
              <a:rPr b="1"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after money is spent</a:t>
            </a: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, offering insights without prevention. This reactive approach fails to address the root cause.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0" name="Google Shape;110;p26"/>
          <p:cNvSpPr/>
          <p:nvPr/>
        </p:nvSpPr>
        <p:spPr>
          <a:xfrm>
            <a:off x="793790" y="504336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200"/>
              <a:buFont typeface="Raleway"/>
              <a:buNone/>
            </a:pPr>
            <a:r>
              <a:rPr i="0" lang="en-US" sz="220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The Result</a:t>
            </a:r>
            <a:endParaRPr i="0" sz="22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793790" y="5624513"/>
            <a:ext cx="7604284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"/>
              <a:buChar char="•"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Chronic overspending patterns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793790" y="6066711"/>
            <a:ext cx="7604284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"/>
              <a:buChar char="•"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Weak savings discipline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3" name="Google Shape;113;p26"/>
          <p:cNvSpPr/>
          <p:nvPr/>
        </p:nvSpPr>
        <p:spPr>
          <a:xfrm>
            <a:off x="793790" y="6508909"/>
            <a:ext cx="7604284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"/>
              <a:buChar char="•"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Recurring financial stress and anxiety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4" name="Google Shape;114;p26"/>
          <p:cNvSpPr/>
          <p:nvPr/>
        </p:nvSpPr>
        <p:spPr>
          <a:xfrm>
            <a:off x="793790" y="6951107"/>
            <a:ext cx="7604284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"/>
              <a:buChar char="•"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Month-end cash crunches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5" name="Google Shape;115;p26"/>
          <p:cNvSpPr/>
          <p:nvPr/>
        </p:nvSpPr>
        <p:spPr>
          <a:xfrm>
            <a:off x="8959096" y="2849047"/>
            <a:ext cx="4885015" cy="1412915"/>
          </a:xfrm>
          <a:prstGeom prst="roundRect">
            <a:avLst>
              <a:gd fmla="val 6743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6" name="Google Shape;116;p26"/>
          <p:cNvSpPr/>
          <p:nvPr/>
        </p:nvSpPr>
        <p:spPr>
          <a:xfrm>
            <a:off x="9193530" y="308348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i="0" lang="en-US" sz="22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200M+</a:t>
            </a:r>
            <a:endParaRPr i="0" sz="22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7" name="Google Shape;117;p26"/>
          <p:cNvSpPr/>
          <p:nvPr/>
        </p:nvSpPr>
        <p:spPr>
          <a:xfrm>
            <a:off x="9193530" y="3664625"/>
            <a:ext cx="441614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Salaried Indians lacking financial structure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8" name="Google Shape;118;p26"/>
          <p:cNvSpPr/>
          <p:nvPr/>
        </p:nvSpPr>
        <p:spPr>
          <a:xfrm>
            <a:off x="8959096" y="4488775"/>
            <a:ext cx="4885015" cy="1775817"/>
          </a:xfrm>
          <a:prstGeom prst="roundRect">
            <a:avLst>
              <a:gd fmla="val 5365" name="adj"/>
            </a:avLst>
          </a:prstGeom>
          <a:solidFill>
            <a:srgbClr val="1B1B27"/>
          </a:solidFill>
          <a:ln cap="flat" cmpd="sng" w="9525">
            <a:solidFill>
              <a:srgbClr val="3434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9" name="Google Shape;119;p26"/>
          <p:cNvSpPr/>
          <p:nvPr/>
        </p:nvSpPr>
        <p:spPr>
          <a:xfrm>
            <a:off x="9193530" y="472320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Raleway"/>
              <a:buNone/>
            </a:pPr>
            <a:r>
              <a:rPr i="0" lang="en-US" sz="22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Key Issue</a:t>
            </a:r>
            <a:endParaRPr i="0" sz="22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0" name="Google Shape;120;p26"/>
          <p:cNvSpPr/>
          <p:nvPr/>
        </p:nvSpPr>
        <p:spPr>
          <a:xfrm>
            <a:off x="9193530" y="5304353"/>
            <a:ext cx="441614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Roboto"/>
              <a:buNone/>
            </a:pPr>
            <a:r>
              <a:rPr i="0" lang="en-US" sz="175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Tracking expenses does not change behaviour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1" name="Google Shape;121;p26"/>
          <p:cNvSpPr/>
          <p:nvPr/>
        </p:nvSpPr>
        <p:spPr>
          <a:xfrm>
            <a:off x="12845100" y="7510750"/>
            <a:ext cx="1705200" cy="71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7" name="Google Shape;12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7"/>
          <p:cNvSpPr/>
          <p:nvPr/>
        </p:nvSpPr>
        <p:spPr>
          <a:xfrm>
            <a:off x="6280190" y="1004768"/>
            <a:ext cx="7556421" cy="1346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200"/>
              <a:buFont typeface="Raleway"/>
              <a:buNone/>
            </a:pPr>
            <a:r>
              <a:rPr i="0" lang="en-US" sz="420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Money Decisions Are Behavioural, Not Informational</a:t>
            </a:r>
            <a:endParaRPr i="0" sz="42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9" name="Google Shape;129;p27"/>
          <p:cNvSpPr/>
          <p:nvPr/>
        </p:nvSpPr>
        <p:spPr>
          <a:xfrm>
            <a:off x="6280190" y="2674739"/>
            <a:ext cx="484823" cy="484823"/>
          </a:xfrm>
          <a:prstGeom prst="roundRect">
            <a:avLst>
              <a:gd fmla="val 18667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0" name="Google Shape;130;p27"/>
          <p:cNvSpPr/>
          <p:nvPr/>
        </p:nvSpPr>
        <p:spPr>
          <a:xfrm>
            <a:off x="6980396" y="2748796"/>
            <a:ext cx="4565094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100"/>
              <a:buFont typeface="Raleway"/>
              <a:buNone/>
            </a:pPr>
            <a:r>
              <a:rPr i="0" lang="en-US" sz="21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Users already know what they spend</a:t>
            </a:r>
            <a:endParaRPr i="0" sz="21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1" name="Google Shape;131;p27"/>
          <p:cNvSpPr/>
          <p:nvPr/>
        </p:nvSpPr>
        <p:spPr>
          <a:xfrm>
            <a:off x="6980396" y="3214568"/>
            <a:ext cx="6856214" cy="689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650"/>
              <a:buFont typeface="Roboto"/>
              <a:buNone/>
            </a:pPr>
            <a:r>
              <a:rPr i="0" lang="en-US" sz="16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The problem isn't awareness—it's the absence of real-time accountability during the moment of spending.</a:t>
            </a:r>
            <a:endParaRPr i="0" sz="16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2" name="Google Shape;132;p27"/>
          <p:cNvSpPr/>
          <p:nvPr/>
        </p:nvSpPr>
        <p:spPr>
          <a:xfrm>
            <a:off x="6280190" y="4335066"/>
            <a:ext cx="484823" cy="484823"/>
          </a:xfrm>
          <a:prstGeom prst="roundRect">
            <a:avLst>
              <a:gd fmla="val 18667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3" name="Google Shape;133;p27"/>
          <p:cNvSpPr/>
          <p:nvPr/>
        </p:nvSpPr>
        <p:spPr>
          <a:xfrm>
            <a:off x="6980396" y="4409122"/>
            <a:ext cx="5542359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100"/>
              <a:buFont typeface="Raleway"/>
              <a:buNone/>
            </a:pPr>
            <a:r>
              <a:rPr i="0" lang="en-US" sz="21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The most critical moment is salary credit day</a:t>
            </a:r>
            <a:endParaRPr i="0" sz="21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4" name="Google Shape;134;p27"/>
          <p:cNvSpPr/>
          <p:nvPr/>
        </p:nvSpPr>
        <p:spPr>
          <a:xfrm>
            <a:off x="6980396" y="4874895"/>
            <a:ext cx="6856214" cy="689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650"/>
              <a:buFont typeface="Roboto"/>
              <a:buNone/>
            </a:pPr>
            <a:r>
              <a:rPr i="0" lang="en-US" sz="16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This is when financial structure should be established, yet existing tools completely ignore this pivotal window.</a:t>
            </a:r>
            <a:endParaRPr i="0" sz="16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" name="Google Shape;135;p27"/>
          <p:cNvSpPr/>
          <p:nvPr/>
        </p:nvSpPr>
        <p:spPr>
          <a:xfrm>
            <a:off x="6280190" y="5995392"/>
            <a:ext cx="484823" cy="484823"/>
          </a:xfrm>
          <a:prstGeom prst="roundRect">
            <a:avLst>
              <a:gd fmla="val 18667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6" name="Google Shape;136;p27"/>
          <p:cNvSpPr/>
          <p:nvPr/>
        </p:nvSpPr>
        <p:spPr>
          <a:xfrm>
            <a:off x="6980396" y="6069449"/>
            <a:ext cx="6103382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100"/>
              <a:buFont typeface="Raleway"/>
              <a:buNone/>
            </a:pPr>
            <a:r>
              <a:rPr i="0" lang="en-US" sz="21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Behavioural accountability beats financial literacy</a:t>
            </a:r>
            <a:endParaRPr i="0" sz="21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7" name="Google Shape;137;p27"/>
          <p:cNvSpPr/>
          <p:nvPr/>
        </p:nvSpPr>
        <p:spPr>
          <a:xfrm>
            <a:off x="6980396" y="6535222"/>
            <a:ext cx="6856214" cy="689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650"/>
              <a:buFont typeface="Roboto"/>
              <a:buNone/>
            </a:pPr>
            <a:r>
              <a:rPr i="0" lang="en-US" sz="16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FinTra is built around how people actually behave with money—not how spreadsheets and budgets assume they should.</a:t>
            </a:r>
            <a:endParaRPr i="0" sz="16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8" name="Google Shape;138;p27"/>
          <p:cNvSpPr/>
          <p:nvPr/>
        </p:nvSpPr>
        <p:spPr>
          <a:xfrm>
            <a:off x="12845100" y="7510750"/>
            <a:ext cx="1705200" cy="71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793790" y="698932"/>
            <a:ext cx="93357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450"/>
              <a:buFont typeface="Raleway"/>
              <a:buNone/>
            </a:pPr>
            <a:r>
              <a:rPr i="0" lang="en-US" sz="44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FinTra Controls the Full Salary Cycle</a:t>
            </a:r>
            <a:endParaRPr i="0" sz="44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5" name="Google Shape;145;p28"/>
          <p:cNvSpPr/>
          <p:nvPr/>
        </p:nvSpPr>
        <p:spPr>
          <a:xfrm>
            <a:off x="793790" y="2357914"/>
            <a:ext cx="13042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FinTra isn't an expense tracker. It's a </a:t>
            </a:r>
            <a:r>
              <a:rPr b="1"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monthly financial control system</a:t>
            </a: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 that intervenes before damage occurs, establishing structure at the moment of salary credit and maintaining accountability throughout the spending cycle.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Google Shape;146;p28"/>
          <p:cNvSpPr/>
          <p:nvPr/>
        </p:nvSpPr>
        <p:spPr>
          <a:xfrm>
            <a:off x="793790" y="3338870"/>
            <a:ext cx="2268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 Light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 Light"/>
                <a:ea typeface="Raleway Light"/>
                <a:cs typeface="Raleway Light"/>
                <a:sym typeface="Raleway Light"/>
              </a:rPr>
              <a:t>01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Google Shape;147;p28"/>
          <p:cNvSpPr/>
          <p:nvPr/>
        </p:nvSpPr>
        <p:spPr>
          <a:xfrm>
            <a:off x="793790" y="3693914"/>
            <a:ext cx="4196400" cy="30600"/>
          </a:xfrm>
          <a:prstGeom prst="rect">
            <a:avLst/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8" name="Google Shape;148;p28"/>
          <p:cNvSpPr/>
          <p:nvPr/>
        </p:nvSpPr>
        <p:spPr>
          <a:xfrm>
            <a:off x="793790" y="386822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i="0" lang="en-US" sz="22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Salary Snapshot</a:t>
            </a:r>
            <a:endParaRPr i="0" sz="22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9" name="Google Shape;149;p28"/>
          <p:cNvSpPr/>
          <p:nvPr/>
        </p:nvSpPr>
        <p:spPr>
          <a:xfrm>
            <a:off x="793790" y="4358640"/>
            <a:ext cx="41964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Capture total incoming salary at month start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0" name="Google Shape;150;p28"/>
          <p:cNvSpPr/>
          <p:nvPr/>
        </p:nvSpPr>
        <p:spPr>
          <a:xfrm>
            <a:off x="5216937" y="3338874"/>
            <a:ext cx="469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 Light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 Light"/>
                <a:ea typeface="Raleway Light"/>
                <a:cs typeface="Raleway Light"/>
                <a:sym typeface="Raleway Light"/>
              </a:rPr>
              <a:t>02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1" name="Google Shape;151;p28"/>
          <p:cNvSpPr/>
          <p:nvPr/>
        </p:nvSpPr>
        <p:spPr>
          <a:xfrm>
            <a:off x="5216962" y="3693914"/>
            <a:ext cx="4196400" cy="30600"/>
          </a:xfrm>
          <a:prstGeom prst="rect">
            <a:avLst/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28"/>
          <p:cNvSpPr/>
          <p:nvPr/>
        </p:nvSpPr>
        <p:spPr>
          <a:xfrm>
            <a:off x="5216962" y="386822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i="0" lang="en-US" sz="22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Planned Allocations</a:t>
            </a:r>
            <a:endParaRPr i="0" sz="22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28"/>
          <p:cNvSpPr/>
          <p:nvPr/>
        </p:nvSpPr>
        <p:spPr>
          <a:xfrm>
            <a:off x="5216962" y="4358640"/>
            <a:ext cx="41964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Define spending buckets before any money moves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4" name="Google Shape;154;p28"/>
          <p:cNvSpPr/>
          <p:nvPr/>
        </p:nvSpPr>
        <p:spPr>
          <a:xfrm>
            <a:off x="9640113" y="3338873"/>
            <a:ext cx="557100" cy="1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 Light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 Light"/>
                <a:ea typeface="Raleway Light"/>
                <a:cs typeface="Raleway Light"/>
                <a:sym typeface="Raleway Light"/>
              </a:rPr>
              <a:t>03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p28"/>
          <p:cNvSpPr/>
          <p:nvPr/>
        </p:nvSpPr>
        <p:spPr>
          <a:xfrm>
            <a:off x="9640133" y="3693914"/>
            <a:ext cx="4196400" cy="30600"/>
          </a:xfrm>
          <a:prstGeom prst="rect">
            <a:avLst/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6" name="Google Shape;156;p28"/>
          <p:cNvSpPr/>
          <p:nvPr/>
        </p:nvSpPr>
        <p:spPr>
          <a:xfrm>
            <a:off x="9640133" y="386822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i="0" lang="en-US" sz="22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Guided Spending</a:t>
            </a:r>
            <a:endParaRPr i="0" sz="22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7" name="Google Shape;157;p28"/>
          <p:cNvSpPr/>
          <p:nvPr/>
        </p:nvSpPr>
        <p:spPr>
          <a:xfrm>
            <a:off x="9640133" y="4358640"/>
            <a:ext cx="41964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Real-time pacing nudges and intelligent warnings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8" name="Google Shape;158;p28"/>
          <p:cNvSpPr/>
          <p:nvPr/>
        </p:nvSpPr>
        <p:spPr>
          <a:xfrm>
            <a:off x="793810" y="5481277"/>
            <a:ext cx="469200" cy="1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 Light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 Light"/>
                <a:ea typeface="Raleway Light"/>
                <a:cs typeface="Raleway Light"/>
                <a:sym typeface="Raleway Light"/>
              </a:rPr>
              <a:t>04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9" name="Google Shape;159;p28"/>
          <p:cNvSpPr/>
          <p:nvPr/>
        </p:nvSpPr>
        <p:spPr>
          <a:xfrm>
            <a:off x="793790" y="5836325"/>
            <a:ext cx="6408000" cy="30600"/>
          </a:xfrm>
          <a:prstGeom prst="rect">
            <a:avLst/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28"/>
          <p:cNvSpPr/>
          <p:nvPr/>
        </p:nvSpPr>
        <p:spPr>
          <a:xfrm>
            <a:off x="793790" y="601063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i="0" lang="en-US" sz="22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Behaviour Monitoring</a:t>
            </a:r>
            <a:endParaRPr i="0" sz="22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28"/>
          <p:cNvSpPr/>
          <p:nvPr/>
        </p:nvSpPr>
        <p:spPr>
          <a:xfrm>
            <a:off x="793790" y="6501051"/>
            <a:ext cx="64080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Continuous accountability checks throughout the month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2" name="Google Shape;162;p28"/>
          <p:cNvSpPr/>
          <p:nvPr/>
        </p:nvSpPr>
        <p:spPr>
          <a:xfrm>
            <a:off x="7428552" y="5481275"/>
            <a:ext cx="469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 Light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 Light"/>
                <a:ea typeface="Raleway Light"/>
                <a:cs typeface="Raleway Light"/>
                <a:sym typeface="Raleway Light"/>
              </a:rPr>
              <a:t>05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3" name="Google Shape;163;p28"/>
          <p:cNvSpPr/>
          <p:nvPr/>
        </p:nvSpPr>
        <p:spPr>
          <a:xfrm>
            <a:off x="7428548" y="5836325"/>
            <a:ext cx="6408000" cy="30600"/>
          </a:xfrm>
          <a:prstGeom prst="rect">
            <a:avLst/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4" name="Google Shape;164;p28"/>
          <p:cNvSpPr/>
          <p:nvPr/>
        </p:nvSpPr>
        <p:spPr>
          <a:xfrm>
            <a:off x="7428548" y="601063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i="0" lang="en-US" sz="22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Month-End Closure</a:t>
            </a:r>
            <a:endParaRPr i="0" sz="22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5" name="Google Shape;165;p28"/>
          <p:cNvSpPr/>
          <p:nvPr/>
        </p:nvSpPr>
        <p:spPr>
          <a:xfrm>
            <a:off x="7428548" y="6501051"/>
            <a:ext cx="64080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Formal review and learning for next cycle</a:t>
            </a:r>
            <a:endParaRPr i="0" sz="1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6" name="Google Shape;166;p28"/>
          <p:cNvSpPr/>
          <p:nvPr/>
        </p:nvSpPr>
        <p:spPr>
          <a:xfrm>
            <a:off x="12845100" y="7510750"/>
            <a:ext cx="1705200" cy="71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/>
          <p:nvPr/>
        </p:nvSpPr>
        <p:spPr>
          <a:xfrm>
            <a:off x="494099" y="388274"/>
            <a:ext cx="6098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750"/>
              <a:buFont typeface="Raleway"/>
              <a:buNone/>
            </a:pPr>
            <a:r>
              <a:rPr b="1" i="0" lang="en-US" sz="27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Product Status: Live and Evolving</a:t>
            </a:r>
            <a:endParaRPr b="1" i="0" sz="275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3" name="Google Shape;173;p29"/>
          <p:cNvSpPr/>
          <p:nvPr/>
        </p:nvSpPr>
        <p:spPr>
          <a:xfrm>
            <a:off x="494121" y="1064519"/>
            <a:ext cx="66489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00"/>
              <a:buFont typeface="Roboto"/>
              <a:buNone/>
            </a:pPr>
            <a:r>
              <a:rPr i="0" lang="en-US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This is not a concept or prototype. FinTra is a </a:t>
            </a:r>
            <a:r>
              <a:rPr b="1" i="0" lang="en-US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live MVP</a:t>
            </a:r>
            <a:r>
              <a:rPr i="0" lang="en-US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 with real users actively managing their finances on the platform.</a:t>
            </a:r>
            <a:endParaRPr i="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74" name="Google Shape;174;p29"/>
          <p:cNvGrpSpPr/>
          <p:nvPr/>
        </p:nvGrpSpPr>
        <p:grpSpPr>
          <a:xfrm>
            <a:off x="494100" y="1999151"/>
            <a:ext cx="6648900" cy="2449620"/>
            <a:chOff x="494109" y="2166818"/>
            <a:chExt cx="6648900" cy="1877535"/>
          </a:xfrm>
        </p:grpSpPr>
        <p:sp>
          <p:nvSpPr>
            <p:cNvPr id="175" name="Google Shape;175;p29"/>
            <p:cNvSpPr/>
            <p:nvPr/>
          </p:nvSpPr>
          <p:spPr>
            <a:xfrm>
              <a:off x="494109" y="2166818"/>
              <a:ext cx="6648900" cy="22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3810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939"/>
                </a:buClr>
                <a:buSzPts val="1700"/>
                <a:buFont typeface="Raleway"/>
                <a:buChar char="•"/>
              </a:pPr>
              <a:r>
                <a:rPr i="0" lang="en-US" sz="1700" u="none" cap="none" strike="noStrike">
                  <a:solidFill>
                    <a:srgbClr val="3C3939"/>
                  </a:solidFill>
                  <a:latin typeface="Raleway"/>
                  <a:ea typeface="Raleway"/>
                  <a:cs typeface="Raleway"/>
                  <a:sym typeface="Raleway"/>
                </a:rPr>
                <a:t>Manual expense tracking system</a:t>
              </a:r>
              <a:endParaRPr i="0" sz="1700" u="none" cap="none" strike="noStrike"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76" name="Google Shape;176;p29"/>
            <p:cNvSpPr/>
            <p:nvPr/>
          </p:nvSpPr>
          <p:spPr>
            <a:xfrm>
              <a:off x="494109" y="2442091"/>
              <a:ext cx="6648900" cy="22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3810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939"/>
                </a:buClr>
                <a:buSzPts val="1700"/>
                <a:buFont typeface="Raleway"/>
                <a:buChar char="•"/>
              </a:pPr>
              <a:r>
                <a:rPr i="0" lang="en-US" sz="1700" u="none" cap="none" strike="noStrike">
                  <a:solidFill>
                    <a:srgbClr val="3C3939"/>
                  </a:solidFill>
                  <a:latin typeface="Raleway"/>
                  <a:ea typeface="Raleway"/>
                  <a:cs typeface="Raleway"/>
                  <a:sym typeface="Raleway"/>
                </a:rPr>
                <a:t>Real-time total spent calculations</a:t>
              </a:r>
              <a:endParaRPr i="0" sz="1700" u="none" cap="none" strike="noStrike"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77" name="Google Shape;177;p29"/>
            <p:cNvSpPr/>
            <p:nvPr/>
          </p:nvSpPr>
          <p:spPr>
            <a:xfrm>
              <a:off x="494109" y="2717363"/>
              <a:ext cx="6648900" cy="22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3810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939"/>
                </a:buClr>
                <a:buSzPts val="1700"/>
                <a:buFont typeface="Raleway"/>
                <a:buChar char="•"/>
              </a:pPr>
              <a:r>
                <a:rPr i="0" lang="en-US" sz="1700" u="none" cap="none" strike="noStrike">
                  <a:solidFill>
                    <a:srgbClr val="3C3939"/>
                  </a:solidFill>
                  <a:latin typeface="Raleway"/>
                  <a:ea typeface="Raleway"/>
                  <a:cs typeface="Raleway"/>
                  <a:sym typeface="Raleway"/>
                </a:rPr>
                <a:t>Remaining balance visibility</a:t>
              </a:r>
              <a:endParaRPr i="0" sz="1700" u="none" cap="none" strike="noStrike"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78" name="Google Shape;178;p29"/>
            <p:cNvSpPr/>
            <p:nvPr/>
          </p:nvSpPr>
          <p:spPr>
            <a:xfrm>
              <a:off x="494109" y="2992636"/>
              <a:ext cx="6648900" cy="22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3810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939"/>
                </a:buClr>
                <a:buSzPts val="1700"/>
                <a:buFont typeface="Raleway"/>
                <a:buChar char="•"/>
              </a:pPr>
              <a:r>
                <a:rPr i="0" lang="en-US" sz="1700" u="none" cap="none" strike="noStrike">
                  <a:solidFill>
                    <a:srgbClr val="3C3939"/>
                  </a:solidFill>
                  <a:latin typeface="Raleway"/>
                  <a:ea typeface="Raleway"/>
                  <a:cs typeface="Raleway"/>
                  <a:sym typeface="Raleway"/>
                </a:rPr>
                <a:t>Category-wise breakdown views</a:t>
              </a:r>
              <a:endParaRPr i="0" sz="1700" u="none" cap="none" strike="noStrike"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79" name="Google Shape;179;p29"/>
            <p:cNvSpPr/>
            <p:nvPr/>
          </p:nvSpPr>
          <p:spPr>
            <a:xfrm>
              <a:off x="494109" y="3267908"/>
              <a:ext cx="6648900" cy="22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3810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939"/>
                </a:buClr>
                <a:buSzPts val="1700"/>
                <a:buFont typeface="Raleway"/>
                <a:buChar char="•"/>
              </a:pPr>
              <a:r>
                <a:rPr i="0" lang="en-US" sz="1700" u="none" cap="none" strike="noStrike">
                  <a:solidFill>
                    <a:srgbClr val="3C3939"/>
                  </a:solidFill>
                  <a:latin typeface="Raleway"/>
                  <a:ea typeface="Raleway"/>
                  <a:cs typeface="Raleway"/>
                  <a:sym typeface="Raleway"/>
                </a:rPr>
                <a:t>Savings progress monitoring</a:t>
              </a:r>
              <a:endParaRPr i="0" sz="1700" u="none" cap="none" strike="noStrike"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80" name="Google Shape;180;p29"/>
            <p:cNvSpPr/>
            <p:nvPr/>
          </p:nvSpPr>
          <p:spPr>
            <a:xfrm>
              <a:off x="494109" y="3543181"/>
              <a:ext cx="6648900" cy="22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3810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939"/>
                </a:buClr>
                <a:buSzPts val="1700"/>
                <a:buFont typeface="Raleway"/>
                <a:buChar char="•"/>
              </a:pPr>
              <a:r>
                <a:rPr i="0" lang="en-US" sz="1700" u="none" cap="none" strike="noStrike">
                  <a:solidFill>
                    <a:srgbClr val="3C3939"/>
                  </a:solidFill>
                  <a:latin typeface="Raleway"/>
                  <a:ea typeface="Raleway"/>
                  <a:cs typeface="Raleway"/>
                  <a:sym typeface="Raleway"/>
                </a:rPr>
                <a:t>Behavioural nudges (rule-based engine)</a:t>
              </a:r>
              <a:endParaRPr i="0" sz="1700" u="none" cap="none" strike="noStrike"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81" name="Google Shape;181;p29"/>
            <p:cNvSpPr/>
            <p:nvPr/>
          </p:nvSpPr>
          <p:spPr>
            <a:xfrm>
              <a:off x="494109" y="3818453"/>
              <a:ext cx="6648900" cy="22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381000" lvl="0" marL="3429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939"/>
                </a:buClr>
                <a:buSzPts val="1700"/>
                <a:buFont typeface="Raleway"/>
                <a:buChar char="•"/>
              </a:pPr>
              <a:r>
                <a:rPr i="0" lang="en-US" sz="1700" u="none" cap="none" strike="noStrike">
                  <a:solidFill>
                    <a:srgbClr val="3C3939"/>
                  </a:solidFill>
                  <a:latin typeface="Raleway"/>
                  <a:ea typeface="Raleway"/>
                  <a:cs typeface="Raleway"/>
                  <a:sym typeface="Raleway"/>
                </a:rPr>
                <a:t>Weekly product iteration cycles</a:t>
              </a:r>
              <a:endParaRPr i="0" sz="1700" u="none" cap="none" strike="noStrike"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aphicFrame>
        <p:nvGraphicFramePr>
          <p:cNvPr id="182" name="Google Shape;182;p29"/>
          <p:cNvGraphicFramePr/>
          <p:nvPr/>
        </p:nvGraphicFramePr>
        <p:xfrm>
          <a:off x="1292513" y="4931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{D1DBA694-207A-46C3-8E24-9B8B4C25ACC5}</a:tableStyleId>
              </a:tblPr>
              <a:tblGrid>
                <a:gridCol w="2767075"/>
                <a:gridCol w="2285000"/>
              </a:tblGrid>
              <a:tr h="773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2592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950">
                          <a:solidFill>
                            <a:srgbClr val="3C3939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MVP Status</a:t>
                      </a:r>
                      <a:endParaRPr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3939"/>
                        </a:buClr>
                        <a:buSzPts val="3650"/>
                        <a:buFont typeface="Raleway"/>
                        <a:buNone/>
                      </a:pPr>
                      <a:r>
                        <a:t/>
                      </a:r>
                      <a:endParaRPr b="1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2592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950">
                          <a:solidFill>
                            <a:srgbClr val="3C3939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Core Features</a:t>
                      </a:r>
                      <a:endParaRPr b="1" sz="195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3939"/>
                        </a:buClr>
                        <a:buSzPts val="3650"/>
                        <a:buFont typeface="Raleway"/>
                        <a:buNone/>
                      </a:pPr>
                      <a:r>
                        <a:t/>
                      </a:r>
                      <a:endParaRPr b="1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653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4250">
                          <a:solidFill>
                            <a:srgbClr val="3C3939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Live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4250">
                          <a:solidFill>
                            <a:srgbClr val="3C3939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7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959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9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3939"/>
                        </a:buClr>
                        <a:buSzPts val="1100"/>
                        <a:buFont typeface="Roboto"/>
                        <a:buNone/>
                      </a:pPr>
                      <a:r>
                        <a:rPr lang="en-US" sz="1700">
                          <a:solidFill>
                            <a:srgbClr val="3C3939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Active users managing finances daily</a:t>
                      </a:r>
                      <a:endParaRPr sz="170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9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3939"/>
                        </a:buClr>
                        <a:buSzPts val="1100"/>
                        <a:buFont typeface="Roboto"/>
                        <a:buNone/>
                      </a:pPr>
                      <a:r>
                        <a:rPr lang="en-US" sz="1700">
                          <a:solidFill>
                            <a:srgbClr val="3C3939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Built and functioning</a:t>
                      </a:r>
                      <a:endParaRPr sz="170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83" name="Google Shape;183;p29" title="gemini-2.5-flash-image_convery_later_into_the_former-0.jpg"/>
          <p:cNvPicPr preferRelativeResize="0"/>
          <p:nvPr/>
        </p:nvPicPr>
        <p:blipFill rotWithShape="1">
          <a:blip r:embed="rId3">
            <a:alphaModFix/>
          </a:blip>
          <a:srcRect b="-10664" l="-15712" r="-5617" t="-10664"/>
          <a:stretch/>
        </p:blipFill>
        <p:spPr>
          <a:xfrm>
            <a:off x="6400800" y="0"/>
            <a:ext cx="8229601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9"/>
          <p:cNvSpPr/>
          <p:nvPr/>
        </p:nvSpPr>
        <p:spPr>
          <a:xfrm>
            <a:off x="12845100" y="7510750"/>
            <a:ext cx="1705200" cy="71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/>
          <p:nvPr/>
        </p:nvSpPr>
        <p:spPr>
          <a:xfrm>
            <a:off x="502800" y="395050"/>
            <a:ext cx="57342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250"/>
              <a:buFont typeface="Raleway"/>
              <a:buNone/>
            </a:pPr>
            <a:r>
              <a:rPr b="1" i="0" lang="en-US" sz="22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Target Market: India-First Strategy</a:t>
            </a:r>
            <a:endParaRPr b="1" i="0" sz="2250" u="none" cap="none" strike="noStrike"/>
          </a:p>
        </p:txBody>
      </p:sp>
      <p:sp>
        <p:nvSpPr>
          <p:cNvPr id="191" name="Google Shape;191;p30"/>
          <p:cNvSpPr/>
          <p:nvPr/>
        </p:nvSpPr>
        <p:spPr>
          <a:xfrm>
            <a:off x="502801" y="983933"/>
            <a:ext cx="6754800" cy="1137000"/>
          </a:xfrm>
          <a:prstGeom prst="roundRect">
            <a:avLst>
              <a:gd fmla="val 4246" name="adj"/>
            </a:avLst>
          </a:prstGeom>
          <a:solidFill>
            <a:srgbClr val="E1E1EA"/>
          </a:solidFill>
          <a:ln cap="flat" cmpd="sng" w="9525">
            <a:solidFill>
              <a:srgbClr val="1B1B2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92" name="Google Shape;192;p30"/>
          <p:cNvSpPr/>
          <p:nvPr/>
        </p:nvSpPr>
        <p:spPr>
          <a:xfrm>
            <a:off x="625316" y="1106448"/>
            <a:ext cx="344700" cy="344700"/>
          </a:xfrm>
          <a:prstGeom prst="roundRect">
            <a:avLst>
              <a:gd fmla="val 26516685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0"/>
          <p:cNvSpPr/>
          <p:nvPr/>
        </p:nvSpPr>
        <p:spPr>
          <a:xfrm>
            <a:off x="1096525" y="1143550"/>
            <a:ext cx="58848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900"/>
              <a:buFont typeface="Roboto"/>
              <a:buNone/>
            </a:pPr>
            <a:r>
              <a:rPr lang="en-US" sz="20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Total salaried population in India</a:t>
            </a:r>
            <a:endParaRPr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00"/>
              <a:buFont typeface="Raleway"/>
              <a:buNone/>
            </a:pPr>
            <a:r>
              <a:rPr b="0" i="0" lang="en-US" sz="20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0" i="0" sz="2000" u="none" cap="none" strike="noStrike"/>
          </a:p>
        </p:txBody>
      </p:sp>
      <p:sp>
        <p:nvSpPr>
          <p:cNvPr id="194" name="Google Shape;194;p30"/>
          <p:cNvSpPr/>
          <p:nvPr/>
        </p:nvSpPr>
        <p:spPr>
          <a:xfrm>
            <a:off x="2410800" y="1567538"/>
            <a:ext cx="19182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00"/>
              <a:buFont typeface="Raleway"/>
              <a:buNone/>
            </a:pPr>
            <a:r>
              <a:rPr lang="en-US" sz="24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~200M+</a:t>
            </a:r>
            <a:endParaRPr i="0" sz="24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5" name="Google Shape;195;p30"/>
          <p:cNvSpPr/>
          <p:nvPr/>
        </p:nvSpPr>
        <p:spPr>
          <a:xfrm>
            <a:off x="7372588" y="983933"/>
            <a:ext cx="6755100" cy="1137000"/>
          </a:xfrm>
          <a:prstGeom prst="roundRect">
            <a:avLst>
              <a:gd fmla="val 4246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0"/>
          <p:cNvSpPr/>
          <p:nvPr/>
        </p:nvSpPr>
        <p:spPr>
          <a:xfrm>
            <a:off x="7902352" y="1150451"/>
            <a:ext cx="43593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00"/>
              <a:buFont typeface="Raleway"/>
              <a:buNone/>
            </a:pPr>
            <a:r>
              <a:rPr i="0" lang="en-US" sz="20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Focus:</a:t>
            </a:r>
            <a:r>
              <a:rPr lang="en-US" sz="20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Ages between 21 to 33</a:t>
            </a:r>
            <a:endParaRPr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00"/>
              <a:buFont typeface="Raleway"/>
              <a:buNone/>
            </a:pPr>
            <a:r>
              <a:t/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7" name="Google Shape;197;p30"/>
          <p:cNvSpPr/>
          <p:nvPr/>
        </p:nvSpPr>
        <p:spPr>
          <a:xfrm>
            <a:off x="9088991" y="1567550"/>
            <a:ext cx="19860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00"/>
              <a:buFont typeface="Raleway"/>
              <a:buNone/>
            </a:pPr>
            <a:r>
              <a:rPr lang="en-US" sz="20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 ~80M (40%)</a:t>
            </a:r>
            <a:endParaRPr b="0" i="0" sz="2000" u="none" cap="none" strike="noStrike"/>
          </a:p>
        </p:txBody>
      </p:sp>
      <p:sp>
        <p:nvSpPr>
          <p:cNvPr id="198" name="Google Shape;198;p30"/>
          <p:cNvSpPr/>
          <p:nvPr/>
        </p:nvSpPr>
        <p:spPr>
          <a:xfrm>
            <a:off x="502801" y="2235875"/>
            <a:ext cx="6754800" cy="1137000"/>
          </a:xfrm>
          <a:prstGeom prst="roundRect">
            <a:avLst>
              <a:gd fmla="val 4246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0"/>
          <p:cNvSpPr/>
          <p:nvPr/>
        </p:nvSpPr>
        <p:spPr>
          <a:xfrm>
            <a:off x="625316" y="2358390"/>
            <a:ext cx="344700" cy="344700"/>
          </a:xfrm>
          <a:prstGeom prst="roundRect">
            <a:avLst>
              <a:gd fmla="val 26516685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200" name="Google Shape;200;p30"/>
          <p:cNvSpPr/>
          <p:nvPr/>
        </p:nvSpPr>
        <p:spPr>
          <a:xfrm>
            <a:off x="720090" y="2453164"/>
            <a:ext cx="155138" cy="155138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30"/>
          <p:cNvSpPr/>
          <p:nvPr/>
        </p:nvSpPr>
        <p:spPr>
          <a:xfrm>
            <a:off x="1096500" y="2387600"/>
            <a:ext cx="58005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00"/>
              <a:buFont typeface="Raleway"/>
              <a:buNone/>
            </a:pPr>
            <a:r>
              <a:rPr lang="en-US" sz="20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Within </a:t>
            </a:r>
            <a:r>
              <a:rPr i="0" lang="en-US" sz="20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Income Range: </a:t>
            </a:r>
            <a:r>
              <a:rPr lang="en-US" sz="20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₹30k – ₹1.23L per month</a:t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2" name="Google Shape;202;p30"/>
          <p:cNvSpPr/>
          <p:nvPr/>
        </p:nvSpPr>
        <p:spPr>
          <a:xfrm>
            <a:off x="2347650" y="2827950"/>
            <a:ext cx="20445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900"/>
              <a:buFont typeface="Roboto"/>
              <a:buNone/>
            </a:pPr>
            <a:r>
              <a:rPr lang="en-US" sz="20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~ 36M(45%) </a:t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7372588" y="2235875"/>
            <a:ext cx="6755100" cy="1137000"/>
          </a:xfrm>
          <a:prstGeom prst="roundRect">
            <a:avLst>
              <a:gd fmla="val 4246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0"/>
          <p:cNvSpPr/>
          <p:nvPr/>
        </p:nvSpPr>
        <p:spPr>
          <a:xfrm>
            <a:off x="7495103" y="2358390"/>
            <a:ext cx="344700" cy="344700"/>
          </a:xfrm>
          <a:prstGeom prst="roundRect">
            <a:avLst>
              <a:gd fmla="val 26516685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preencoded.png" id="205" name="Google Shape;205;p30"/>
          <p:cNvSpPr/>
          <p:nvPr/>
        </p:nvSpPr>
        <p:spPr>
          <a:xfrm>
            <a:off x="7589877" y="2453164"/>
            <a:ext cx="155138" cy="155138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0"/>
          <p:cNvSpPr/>
          <p:nvPr/>
        </p:nvSpPr>
        <p:spPr>
          <a:xfrm>
            <a:off x="7958525" y="2359616"/>
            <a:ext cx="14367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00"/>
              <a:buFont typeface="Raleway"/>
              <a:buNone/>
            </a:pPr>
            <a:r>
              <a:rPr b="0" i="0" lang="en-US" sz="19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Geography</a:t>
            </a:r>
            <a:endParaRPr b="0" i="0" sz="1900" u="none" cap="none" strike="noStrike"/>
          </a:p>
        </p:txBody>
      </p:sp>
      <p:sp>
        <p:nvSpPr>
          <p:cNvPr id="207" name="Google Shape;207;p30"/>
          <p:cNvSpPr/>
          <p:nvPr/>
        </p:nvSpPr>
        <p:spPr>
          <a:xfrm>
            <a:off x="7495100" y="2782088"/>
            <a:ext cx="65100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900"/>
              <a:buFont typeface="Roboto"/>
              <a:buNone/>
            </a:pPr>
            <a:r>
              <a:rPr i="0" lang="en-US" sz="20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Urban and semi-urban centers</a:t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08" name="Google Shape;208;p30"/>
          <p:cNvGrpSpPr/>
          <p:nvPr/>
        </p:nvGrpSpPr>
        <p:grpSpPr>
          <a:xfrm>
            <a:off x="544100" y="3610325"/>
            <a:ext cx="6672300" cy="3571150"/>
            <a:chOff x="502801" y="3617119"/>
            <a:chExt cx="6672300" cy="1062969"/>
          </a:xfrm>
        </p:grpSpPr>
        <p:sp>
          <p:nvSpPr>
            <p:cNvPr id="209" name="Google Shape;209;p30"/>
            <p:cNvSpPr/>
            <p:nvPr/>
          </p:nvSpPr>
          <p:spPr>
            <a:xfrm>
              <a:off x="502801" y="3617119"/>
              <a:ext cx="37857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2222"/>
                </a:lnSpc>
                <a:spcBef>
                  <a:spcPts val="0"/>
                </a:spcBef>
                <a:spcAft>
                  <a:spcPts val="0"/>
                </a:spcAft>
                <a:buClr>
                  <a:srgbClr val="1B1B27"/>
                </a:buClr>
                <a:buSzPts val="1350"/>
                <a:buFont typeface="Raleway"/>
                <a:buNone/>
              </a:pPr>
              <a:r>
                <a:rPr b="1" i="0" lang="en-US" sz="2200" u="none" cap="none" strike="noStrike">
                  <a:solidFill>
                    <a:srgbClr val="1B1B27"/>
                  </a:solidFill>
                  <a:latin typeface="Raleway"/>
                  <a:ea typeface="Raleway"/>
                  <a:cs typeface="Raleway"/>
                  <a:sym typeface="Raleway"/>
                </a:rPr>
                <a:t>Core Customer Profile</a:t>
              </a:r>
              <a:endParaRPr b="1" i="0" sz="2200" u="none" cap="none" strike="noStrike"/>
            </a:p>
          </p:txBody>
        </p:sp>
        <p:sp>
          <p:nvSpPr>
            <p:cNvPr id="210" name="Google Shape;210;p30"/>
            <p:cNvSpPr/>
            <p:nvPr/>
          </p:nvSpPr>
          <p:spPr>
            <a:xfrm>
              <a:off x="502801" y="3841597"/>
              <a:ext cx="66723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939"/>
                </a:buClr>
                <a:buSzPts val="900"/>
                <a:buFont typeface="Roboto"/>
                <a:buNone/>
              </a:pPr>
              <a:r>
                <a:rPr b="0" i="0" lang="en-US" sz="1800" u="none" cap="none" strike="noStrike">
                  <a:solidFill>
                    <a:srgbClr val="3C3939"/>
                  </a:solidFill>
                  <a:latin typeface="Roboto"/>
                  <a:ea typeface="Roboto"/>
                  <a:cs typeface="Roboto"/>
                  <a:sym typeface="Roboto"/>
                </a:rPr>
                <a:t>Young salaried professionals with high discretionary spending patterns but low structural discipline. This demographic benefits most from behavioural financial control systems.</a:t>
              </a:r>
              <a:endParaRPr b="0" i="0" sz="1800" u="none" cap="none" strike="noStrike"/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502801" y="4312288"/>
              <a:ext cx="66723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939"/>
                </a:buClr>
                <a:buSzPts val="900"/>
                <a:buFont typeface="Roboto"/>
                <a:buNone/>
              </a:pPr>
              <a:r>
                <a:rPr b="1" i="0" lang="en-US" sz="1800" u="none" cap="none" strike="noStrike">
                  <a:solidFill>
                    <a:srgbClr val="3C3939"/>
                  </a:solidFill>
                  <a:latin typeface="Roboto"/>
                  <a:ea typeface="Roboto"/>
                  <a:cs typeface="Roboto"/>
                  <a:sym typeface="Roboto"/>
                </a:rPr>
                <a:t>Initial Focus:</a:t>
              </a:r>
              <a:r>
                <a:rPr b="0" i="0" lang="en-US" sz="1800" u="none" cap="none" strike="noStrike">
                  <a:solidFill>
                    <a:srgbClr val="3C3939"/>
                  </a:solidFill>
                  <a:latin typeface="Roboto"/>
                  <a:ea typeface="Roboto"/>
                  <a:cs typeface="Roboto"/>
                  <a:sym typeface="Roboto"/>
                </a:rPr>
                <a:t> India market dominance</a:t>
              </a:r>
              <a:endParaRPr b="0" i="0" sz="1800" u="none" cap="none" strike="noStrike"/>
            </a:p>
            <a:p>
              <a:pPr indent="0" lvl="0" marL="0" marR="0" rtl="0" algn="l">
                <a:lnSpc>
                  <a:spcPct val="155555"/>
                </a:lnSpc>
                <a:spcBef>
                  <a:spcPts val="0"/>
                </a:spcBef>
                <a:spcAft>
                  <a:spcPts val="0"/>
                </a:spcAft>
                <a:buClr>
                  <a:srgbClr val="3C3939"/>
                </a:buClr>
                <a:buSzPts val="900"/>
                <a:buFont typeface="Roboto"/>
                <a:buNone/>
              </a:pPr>
              <a:r>
                <a:rPr b="1" i="0" lang="en-US" sz="1800" u="none" cap="none" strike="noStrike">
                  <a:solidFill>
                    <a:srgbClr val="3C3939"/>
                  </a:solidFill>
                  <a:latin typeface="Roboto"/>
                  <a:ea typeface="Roboto"/>
                  <a:cs typeface="Roboto"/>
                  <a:sym typeface="Roboto"/>
                </a:rPr>
                <a:t>Long-Term Vision:</a:t>
              </a:r>
              <a:r>
                <a:rPr b="0" i="0" lang="en-US" sz="1800" u="none" cap="none" strike="noStrike">
                  <a:solidFill>
                    <a:srgbClr val="3C3939"/>
                  </a:solidFill>
                  <a:latin typeface="Roboto"/>
                  <a:ea typeface="Roboto"/>
                  <a:cs typeface="Roboto"/>
                  <a:sym typeface="Roboto"/>
                </a:rPr>
                <a:t> Expansion to global salaried markets</a:t>
              </a:r>
              <a:endParaRPr b="0" i="0" sz="1800" u="none" cap="none" strike="noStrike"/>
            </a:p>
          </p:txBody>
        </p:sp>
      </p:grpSp>
      <p:pic>
        <p:nvPicPr>
          <p:cNvPr descr="preencoded.png" id="212" name="Google Shape;21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103" y="1201285"/>
            <a:ext cx="155138" cy="155138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0"/>
          <p:cNvSpPr/>
          <p:nvPr/>
        </p:nvSpPr>
        <p:spPr>
          <a:xfrm>
            <a:off x="7495103" y="1106448"/>
            <a:ext cx="344700" cy="344700"/>
          </a:xfrm>
          <a:prstGeom prst="roundRect">
            <a:avLst>
              <a:gd fmla="val 26516685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4" name="Google Shape;21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89877" y="1201222"/>
            <a:ext cx="155138" cy="155138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0"/>
          <p:cNvSpPr/>
          <p:nvPr/>
        </p:nvSpPr>
        <p:spPr>
          <a:xfrm>
            <a:off x="625316" y="2358390"/>
            <a:ext cx="344700" cy="344700"/>
          </a:xfrm>
          <a:prstGeom prst="roundRect">
            <a:avLst>
              <a:gd fmla="val 26516685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6" name="Google Shape;216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0090" y="2453164"/>
            <a:ext cx="155138" cy="155138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0"/>
          <p:cNvSpPr/>
          <p:nvPr/>
        </p:nvSpPr>
        <p:spPr>
          <a:xfrm>
            <a:off x="7495103" y="2358390"/>
            <a:ext cx="344700" cy="344700"/>
          </a:xfrm>
          <a:prstGeom prst="roundRect">
            <a:avLst>
              <a:gd fmla="val 26516685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8" name="Google Shape;218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589877" y="2453164"/>
            <a:ext cx="155138" cy="155138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0"/>
          <p:cNvSpPr/>
          <p:nvPr/>
        </p:nvSpPr>
        <p:spPr>
          <a:xfrm>
            <a:off x="12845100" y="7510750"/>
            <a:ext cx="1705200" cy="71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20" name="Google Shape;220;p3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865236" y="3487826"/>
            <a:ext cx="4630175" cy="4630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/>
          <p:nvPr/>
        </p:nvSpPr>
        <p:spPr>
          <a:xfrm>
            <a:off x="793790" y="717590"/>
            <a:ext cx="4871561" cy="4607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900"/>
              <a:buFont typeface="Raleway"/>
              <a:buNone/>
            </a:pPr>
            <a:r>
              <a:rPr b="0" i="0" lang="en-US" sz="290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Roadmap: Foundation Phase</a:t>
            </a:r>
            <a:endParaRPr b="0" i="0" sz="2900" u="none" cap="none" strike="noStrike"/>
          </a:p>
        </p:txBody>
      </p:sp>
      <p:sp>
        <p:nvSpPr>
          <p:cNvPr id="227" name="Google Shape;227;p31"/>
          <p:cNvSpPr/>
          <p:nvPr/>
        </p:nvSpPr>
        <p:spPr>
          <a:xfrm>
            <a:off x="793790" y="1237298"/>
            <a:ext cx="2990374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1450"/>
              <a:buFont typeface="Raleway"/>
              <a:buNone/>
            </a:pPr>
            <a:r>
              <a:rPr b="0" i="0" lang="en-US" sz="14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Next 6 Months — Building for Scale</a:t>
            </a:r>
            <a:endParaRPr b="0" i="0" sz="1450" u="none" cap="none" strike="noStrike"/>
          </a:p>
        </p:txBody>
      </p:sp>
      <p:sp>
        <p:nvSpPr>
          <p:cNvPr id="228" name="Google Shape;228;p31"/>
          <p:cNvSpPr/>
          <p:nvPr/>
        </p:nvSpPr>
        <p:spPr>
          <a:xfrm>
            <a:off x="7307580" y="1688783"/>
            <a:ext cx="15240" cy="4401979"/>
          </a:xfrm>
          <a:prstGeom prst="roundRect">
            <a:avLst>
              <a:gd fmla="val 406325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1"/>
          <p:cNvSpPr/>
          <p:nvPr/>
        </p:nvSpPr>
        <p:spPr>
          <a:xfrm>
            <a:off x="6722388" y="1847017"/>
            <a:ext cx="442198" cy="15240"/>
          </a:xfrm>
          <a:prstGeom prst="roundRect">
            <a:avLst>
              <a:gd fmla="val 406325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1"/>
          <p:cNvSpPr/>
          <p:nvPr/>
        </p:nvSpPr>
        <p:spPr>
          <a:xfrm>
            <a:off x="7149346" y="1688783"/>
            <a:ext cx="331708" cy="331708"/>
          </a:xfrm>
          <a:prstGeom prst="roundRect">
            <a:avLst>
              <a:gd fmla="val 18668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1"/>
          <p:cNvSpPr/>
          <p:nvPr/>
        </p:nvSpPr>
        <p:spPr>
          <a:xfrm>
            <a:off x="7204650" y="1716465"/>
            <a:ext cx="221099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00"/>
              <a:buFont typeface="Raleway"/>
              <a:buNone/>
            </a:pPr>
            <a:r>
              <a:rPr b="0" i="0" lang="en-US" sz="17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b="0" i="0" sz="1700" u="none" cap="none" strike="noStrike"/>
          </a:p>
        </p:txBody>
      </p:sp>
      <p:sp>
        <p:nvSpPr>
          <p:cNvPr id="232" name="Google Shape;232;p31"/>
          <p:cNvSpPr/>
          <p:nvPr/>
        </p:nvSpPr>
        <p:spPr>
          <a:xfrm>
            <a:off x="4735116" y="1739384"/>
            <a:ext cx="1842968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50"/>
              <a:buFont typeface="Raleway"/>
              <a:buNone/>
            </a:pPr>
            <a:r>
              <a:rPr b="0" i="0" lang="en-US" sz="14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Platform Stability</a:t>
            </a:r>
            <a:endParaRPr b="0" i="0" sz="1450" u="none" cap="none" strike="noStrike"/>
          </a:p>
        </p:txBody>
      </p:sp>
      <p:sp>
        <p:nvSpPr>
          <p:cNvPr id="233" name="Google Shape;233;p31"/>
          <p:cNvSpPr/>
          <p:nvPr/>
        </p:nvSpPr>
        <p:spPr>
          <a:xfrm>
            <a:off x="793790" y="2058114"/>
            <a:ext cx="5784294" cy="235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50"/>
              <a:buFont typeface="Roboto"/>
              <a:buNone/>
            </a:pPr>
            <a:r>
              <a:rPr b="0" i="0" lang="en-US" sz="115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Stabilize MVP across Android and iOS devices with consistent performance</a:t>
            </a:r>
            <a:endParaRPr b="0" i="0" sz="1150" u="none" cap="none" strike="noStrike"/>
          </a:p>
        </p:txBody>
      </p:sp>
      <p:sp>
        <p:nvSpPr>
          <p:cNvPr id="234" name="Google Shape;234;p31"/>
          <p:cNvSpPr/>
          <p:nvPr/>
        </p:nvSpPr>
        <p:spPr>
          <a:xfrm>
            <a:off x="7465814" y="2731532"/>
            <a:ext cx="442198" cy="15240"/>
          </a:xfrm>
          <a:prstGeom prst="roundRect">
            <a:avLst>
              <a:gd fmla="val 406325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1"/>
          <p:cNvSpPr/>
          <p:nvPr/>
        </p:nvSpPr>
        <p:spPr>
          <a:xfrm>
            <a:off x="7149346" y="2573298"/>
            <a:ext cx="331708" cy="331708"/>
          </a:xfrm>
          <a:prstGeom prst="roundRect">
            <a:avLst>
              <a:gd fmla="val 18668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1"/>
          <p:cNvSpPr/>
          <p:nvPr/>
        </p:nvSpPr>
        <p:spPr>
          <a:xfrm>
            <a:off x="7204650" y="2600980"/>
            <a:ext cx="221099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00"/>
              <a:buFont typeface="Raleway"/>
              <a:buNone/>
            </a:pPr>
            <a:r>
              <a:rPr b="0" i="0" lang="en-US" sz="17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b="0" i="0" sz="1700" u="none" cap="none" strike="noStrike"/>
          </a:p>
        </p:txBody>
      </p:sp>
      <p:sp>
        <p:nvSpPr>
          <p:cNvPr id="237" name="Google Shape;237;p31"/>
          <p:cNvSpPr/>
          <p:nvPr/>
        </p:nvSpPr>
        <p:spPr>
          <a:xfrm>
            <a:off x="8052316" y="2623899"/>
            <a:ext cx="1842968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50"/>
              <a:buFont typeface="Raleway"/>
              <a:buNone/>
            </a:pPr>
            <a:r>
              <a:rPr b="0" i="0" lang="en-US" sz="14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Intelligence Engine</a:t>
            </a:r>
            <a:endParaRPr b="0" i="0" sz="1450" u="none" cap="none" strike="noStrike"/>
          </a:p>
        </p:txBody>
      </p:sp>
      <p:sp>
        <p:nvSpPr>
          <p:cNvPr id="238" name="Google Shape;238;p31"/>
          <p:cNvSpPr/>
          <p:nvPr/>
        </p:nvSpPr>
        <p:spPr>
          <a:xfrm>
            <a:off x="8052316" y="2942630"/>
            <a:ext cx="5784294" cy="235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50"/>
              <a:buFont typeface="Roboto"/>
              <a:buNone/>
            </a:pPr>
            <a:r>
              <a:rPr b="0" i="0" lang="en-US" sz="115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Strengthen expense categorization and insight generation capabilities</a:t>
            </a:r>
            <a:endParaRPr b="0" i="0" sz="1150" u="none" cap="none" strike="noStrike"/>
          </a:p>
        </p:txBody>
      </p:sp>
      <p:sp>
        <p:nvSpPr>
          <p:cNvPr id="239" name="Google Shape;239;p31"/>
          <p:cNvSpPr/>
          <p:nvPr/>
        </p:nvSpPr>
        <p:spPr>
          <a:xfrm>
            <a:off x="6722388" y="3493889"/>
            <a:ext cx="442198" cy="15240"/>
          </a:xfrm>
          <a:prstGeom prst="roundRect">
            <a:avLst>
              <a:gd fmla="val 406325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1"/>
          <p:cNvSpPr/>
          <p:nvPr/>
        </p:nvSpPr>
        <p:spPr>
          <a:xfrm>
            <a:off x="7149346" y="3335655"/>
            <a:ext cx="331708" cy="331708"/>
          </a:xfrm>
          <a:prstGeom prst="roundRect">
            <a:avLst>
              <a:gd fmla="val 18668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1"/>
          <p:cNvSpPr/>
          <p:nvPr/>
        </p:nvSpPr>
        <p:spPr>
          <a:xfrm>
            <a:off x="7204650" y="3363337"/>
            <a:ext cx="221099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00"/>
              <a:buFont typeface="Raleway"/>
              <a:buNone/>
            </a:pPr>
            <a:r>
              <a:rPr b="0" i="0" lang="en-US" sz="17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b="0" i="0" sz="1700" u="none" cap="none" strike="noStrike"/>
          </a:p>
        </p:txBody>
      </p:sp>
      <p:sp>
        <p:nvSpPr>
          <p:cNvPr id="242" name="Google Shape;242;p31"/>
          <p:cNvSpPr/>
          <p:nvPr/>
        </p:nvSpPr>
        <p:spPr>
          <a:xfrm>
            <a:off x="4735116" y="3386257"/>
            <a:ext cx="1842968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50"/>
              <a:buFont typeface="Raleway"/>
              <a:buNone/>
            </a:pPr>
            <a:r>
              <a:rPr b="0" i="0" lang="en-US" sz="14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User Experience</a:t>
            </a:r>
            <a:endParaRPr b="0" i="0" sz="1450" u="none" cap="none" strike="noStrike"/>
          </a:p>
        </p:txBody>
      </p:sp>
      <p:sp>
        <p:nvSpPr>
          <p:cNvPr id="243" name="Google Shape;243;p31"/>
          <p:cNvSpPr/>
          <p:nvPr/>
        </p:nvSpPr>
        <p:spPr>
          <a:xfrm>
            <a:off x="793790" y="3704987"/>
            <a:ext cx="5784294" cy="235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50"/>
              <a:buFont typeface="Roboto"/>
              <a:buNone/>
            </a:pPr>
            <a:r>
              <a:rPr b="0" i="0" lang="en-US" sz="115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Improve onboarding flow and retention mechanisms based on user feedback</a:t>
            </a:r>
            <a:endParaRPr b="0" i="0" sz="1150" u="none" cap="none" strike="noStrike"/>
          </a:p>
        </p:txBody>
      </p:sp>
      <p:sp>
        <p:nvSpPr>
          <p:cNvPr id="244" name="Google Shape;244;p31"/>
          <p:cNvSpPr/>
          <p:nvPr/>
        </p:nvSpPr>
        <p:spPr>
          <a:xfrm>
            <a:off x="7465814" y="4256365"/>
            <a:ext cx="442198" cy="15240"/>
          </a:xfrm>
          <a:prstGeom prst="roundRect">
            <a:avLst>
              <a:gd fmla="val 406325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/>
          <p:nvPr/>
        </p:nvSpPr>
        <p:spPr>
          <a:xfrm>
            <a:off x="7149346" y="4098131"/>
            <a:ext cx="331708" cy="331708"/>
          </a:xfrm>
          <a:prstGeom prst="roundRect">
            <a:avLst>
              <a:gd fmla="val 18668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1"/>
          <p:cNvSpPr/>
          <p:nvPr/>
        </p:nvSpPr>
        <p:spPr>
          <a:xfrm>
            <a:off x="7204650" y="4125813"/>
            <a:ext cx="221099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00"/>
              <a:buFont typeface="Raleway"/>
              <a:buNone/>
            </a:pPr>
            <a:r>
              <a:rPr b="0" i="0" lang="en-US" sz="17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 b="0" i="0" sz="1700" u="none" cap="none" strike="noStrike"/>
          </a:p>
        </p:txBody>
      </p:sp>
      <p:sp>
        <p:nvSpPr>
          <p:cNvPr id="247" name="Google Shape;247;p31"/>
          <p:cNvSpPr/>
          <p:nvPr/>
        </p:nvSpPr>
        <p:spPr>
          <a:xfrm>
            <a:off x="8052316" y="4148733"/>
            <a:ext cx="1842968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50"/>
              <a:buFont typeface="Raleway"/>
              <a:buNone/>
            </a:pPr>
            <a:r>
              <a:rPr b="0" i="0" lang="en-US" sz="14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Data Infrastructure</a:t>
            </a:r>
            <a:endParaRPr b="0" i="0" sz="1450" u="none" cap="none" strike="noStrike"/>
          </a:p>
        </p:txBody>
      </p:sp>
      <p:sp>
        <p:nvSpPr>
          <p:cNvPr id="248" name="Google Shape;248;p31"/>
          <p:cNvSpPr/>
          <p:nvPr/>
        </p:nvSpPr>
        <p:spPr>
          <a:xfrm>
            <a:off x="8052316" y="4467463"/>
            <a:ext cx="5784294" cy="235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50"/>
              <a:buFont typeface="Roboto"/>
              <a:buNone/>
            </a:pPr>
            <a:r>
              <a:rPr b="0" i="0" lang="en-US" sz="115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Build robust analytics and monitoring systems for product decisions</a:t>
            </a:r>
            <a:endParaRPr b="0" i="0" sz="1150" u="none" cap="none" strike="noStrike"/>
          </a:p>
        </p:txBody>
      </p:sp>
      <p:sp>
        <p:nvSpPr>
          <p:cNvPr id="249" name="Google Shape;249;p31"/>
          <p:cNvSpPr/>
          <p:nvPr/>
        </p:nvSpPr>
        <p:spPr>
          <a:xfrm>
            <a:off x="6722388" y="5018842"/>
            <a:ext cx="442198" cy="15240"/>
          </a:xfrm>
          <a:prstGeom prst="roundRect">
            <a:avLst>
              <a:gd fmla="val 406325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"/>
          <p:cNvSpPr/>
          <p:nvPr/>
        </p:nvSpPr>
        <p:spPr>
          <a:xfrm>
            <a:off x="7149346" y="4860608"/>
            <a:ext cx="331708" cy="331708"/>
          </a:xfrm>
          <a:prstGeom prst="roundRect">
            <a:avLst>
              <a:gd fmla="val 18668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1"/>
          <p:cNvSpPr/>
          <p:nvPr/>
        </p:nvSpPr>
        <p:spPr>
          <a:xfrm>
            <a:off x="7204650" y="4888290"/>
            <a:ext cx="221099" cy="276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00"/>
              <a:buFont typeface="Raleway"/>
              <a:buNone/>
            </a:pPr>
            <a:r>
              <a:rPr b="0" i="0" lang="en-US" sz="17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  <a:endParaRPr b="0" i="0" sz="1700" u="none" cap="none" strike="noStrike"/>
          </a:p>
        </p:txBody>
      </p:sp>
      <p:sp>
        <p:nvSpPr>
          <p:cNvPr id="252" name="Google Shape;252;p31"/>
          <p:cNvSpPr/>
          <p:nvPr/>
        </p:nvSpPr>
        <p:spPr>
          <a:xfrm>
            <a:off x="4735116" y="4911209"/>
            <a:ext cx="1842968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50"/>
              <a:buFont typeface="Raleway"/>
              <a:buNone/>
            </a:pPr>
            <a:r>
              <a:rPr b="0" i="0" lang="en-US" sz="14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Controlled Growth</a:t>
            </a:r>
            <a:endParaRPr b="0" i="0" sz="1450" u="none" cap="none" strike="noStrike"/>
          </a:p>
        </p:txBody>
      </p:sp>
      <p:sp>
        <p:nvSpPr>
          <p:cNvPr id="253" name="Google Shape;253;p31"/>
          <p:cNvSpPr/>
          <p:nvPr/>
        </p:nvSpPr>
        <p:spPr>
          <a:xfrm>
            <a:off x="793790" y="5229939"/>
            <a:ext cx="5784294" cy="235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50"/>
              <a:buFont typeface="Roboto"/>
              <a:buNone/>
            </a:pPr>
            <a:r>
              <a:rPr b="0" i="0" lang="en-US" sz="115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Prepare technical and operational foundation for scaling</a:t>
            </a:r>
            <a:endParaRPr b="0" i="0" sz="1150" u="none" cap="none" strike="noStrike"/>
          </a:p>
        </p:txBody>
      </p:sp>
      <p:sp>
        <p:nvSpPr>
          <p:cNvPr id="254" name="Google Shape;254;p31"/>
          <p:cNvSpPr/>
          <p:nvPr/>
        </p:nvSpPr>
        <p:spPr>
          <a:xfrm>
            <a:off x="793790" y="6389251"/>
            <a:ext cx="8351877" cy="471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150"/>
              <a:buFont typeface="Roboto"/>
              <a:buNone/>
            </a:pPr>
            <a:r>
              <a:rPr b="0" i="0" lang="en-US" sz="115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This phase prioritizes </a:t>
            </a:r>
            <a:r>
              <a:rPr b="1" i="0" lang="en-US" sz="115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reliability over rapid expansion</a:t>
            </a:r>
            <a:r>
              <a:rPr b="0" i="0" lang="en-US" sz="115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. The focus is achieving genuine product-market fit with deep user engagement, not vanity metrics.</a:t>
            </a:r>
            <a:endParaRPr b="0" i="0" sz="1150" u="none" cap="none" strike="noStrike"/>
          </a:p>
        </p:txBody>
      </p:sp>
      <p:sp>
        <p:nvSpPr>
          <p:cNvPr id="255" name="Google Shape;255;p31"/>
          <p:cNvSpPr/>
          <p:nvPr/>
        </p:nvSpPr>
        <p:spPr>
          <a:xfrm>
            <a:off x="9512856" y="6422469"/>
            <a:ext cx="4331256" cy="923568"/>
          </a:xfrm>
          <a:prstGeom prst="roundRect">
            <a:avLst>
              <a:gd fmla="val 6705" name="adj"/>
            </a:avLst>
          </a:prstGeom>
          <a:solidFill>
            <a:srgbClr val="1B1B27"/>
          </a:solidFill>
          <a:ln cap="flat" cmpd="sng" w="9525">
            <a:solidFill>
              <a:srgbClr val="3434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1"/>
          <p:cNvSpPr/>
          <p:nvPr/>
        </p:nvSpPr>
        <p:spPr>
          <a:xfrm>
            <a:off x="9667875" y="6577489"/>
            <a:ext cx="1842968" cy="230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"/>
              <a:buFont typeface="Raleway"/>
              <a:buNone/>
            </a:pPr>
            <a:r>
              <a:rPr b="0" i="0" lang="en-US" sz="145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Milestone</a:t>
            </a:r>
            <a:endParaRPr b="0" i="0" sz="1450" u="none" cap="none" strike="noStrike"/>
          </a:p>
        </p:txBody>
      </p:sp>
      <p:sp>
        <p:nvSpPr>
          <p:cNvPr id="257" name="Google Shape;257;p31"/>
          <p:cNvSpPr/>
          <p:nvPr/>
        </p:nvSpPr>
        <p:spPr>
          <a:xfrm>
            <a:off x="9667875" y="6955274"/>
            <a:ext cx="4021217" cy="235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Roboto"/>
              <a:buNone/>
            </a:pPr>
            <a:r>
              <a:rPr b="0" i="0" lang="en-US" sz="115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Product-market fit with first 1,000 deeply engaged users</a:t>
            </a:r>
            <a:endParaRPr b="0" i="0" sz="1150" u="none" cap="none" strike="noStrike"/>
          </a:p>
        </p:txBody>
      </p:sp>
      <p:sp>
        <p:nvSpPr>
          <p:cNvPr id="258" name="Google Shape;258;p31"/>
          <p:cNvSpPr/>
          <p:nvPr/>
        </p:nvSpPr>
        <p:spPr>
          <a:xfrm>
            <a:off x="12845100" y="7510750"/>
            <a:ext cx="1705200" cy="71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/>
          <p:nvPr/>
        </p:nvSpPr>
        <p:spPr>
          <a:xfrm>
            <a:off x="777240" y="610672"/>
            <a:ext cx="4135398" cy="485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9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3050"/>
              <a:buFont typeface="Raleway"/>
              <a:buNone/>
            </a:pPr>
            <a:r>
              <a:rPr b="0" i="0" lang="en-US" sz="30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Funding Ask: ₹25 Lakhs</a:t>
            </a:r>
            <a:endParaRPr b="0" i="0" sz="3050" u="none" cap="none" strike="noStrike"/>
          </a:p>
        </p:txBody>
      </p:sp>
      <p:sp>
        <p:nvSpPr>
          <p:cNvPr id="265" name="Google Shape;265;p32"/>
          <p:cNvSpPr/>
          <p:nvPr/>
        </p:nvSpPr>
        <p:spPr>
          <a:xfrm>
            <a:off x="777240" y="1158597"/>
            <a:ext cx="4415552" cy="242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1500"/>
              <a:buFont typeface="Raleway"/>
              <a:buNone/>
            </a:pPr>
            <a:r>
              <a:rPr b="0" i="0" lang="en-US" sz="150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DPIIT Grant / Seed Support for Foundation Phase</a:t>
            </a:r>
            <a:endParaRPr b="0" i="0" sz="1500" u="none" cap="none" strike="noStrike"/>
          </a:p>
        </p:txBody>
      </p:sp>
      <p:pic>
        <p:nvPicPr>
          <p:cNvPr descr="preencoded.png" id="266" name="Google Shape;26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" y="1809393"/>
            <a:ext cx="4914662" cy="4914662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/>
          <p:cNvSpPr/>
          <p:nvPr/>
        </p:nvSpPr>
        <p:spPr>
          <a:xfrm>
            <a:off x="777240" y="6898838"/>
            <a:ext cx="7020997" cy="497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0"/>
              <a:buFont typeface="Roboto"/>
              <a:buNone/>
            </a:pPr>
            <a:r>
              <a:rPr b="0" i="0" lang="en-US" sz="12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This funding request is tied directly to </a:t>
            </a:r>
            <a:r>
              <a:rPr b="1" i="0" lang="en-US" sz="12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product quality and execution velocity</a:t>
            </a:r>
            <a:r>
              <a:rPr b="0" i="0" lang="en-US" sz="12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—not lifestyle or overhead. Every rupee accelerates our path to serving India's salaried population effectively.</a:t>
            </a:r>
            <a:endParaRPr b="0" i="0" sz="1200" u="none" cap="none" strike="noStrike"/>
          </a:p>
        </p:txBody>
      </p:sp>
      <p:sp>
        <p:nvSpPr>
          <p:cNvPr id="268" name="Google Shape;268;p32"/>
          <p:cNvSpPr/>
          <p:nvPr/>
        </p:nvSpPr>
        <p:spPr>
          <a:xfrm>
            <a:off x="8185190" y="1809393"/>
            <a:ext cx="5675471" cy="1003459"/>
          </a:xfrm>
          <a:prstGeom prst="roundRect">
            <a:avLst>
              <a:gd fmla="val 10935" name="adj"/>
            </a:avLst>
          </a:prstGeom>
          <a:solidFill>
            <a:srgbClr val="FFFFFF">
              <a:alpha val="94901"/>
            </a:srgbClr>
          </a:solidFill>
          <a:ln cap="flat" cmpd="sng" w="22850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2"/>
          <p:cNvSpPr/>
          <p:nvPr/>
        </p:nvSpPr>
        <p:spPr>
          <a:xfrm>
            <a:off x="8162330" y="1809393"/>
            <a:ext cx="91440" cy="1003459"/>
          </a:xfrm>
          <a:prstGeom prst="roundRect">
            <a:avLst>
              <a:gd fmla="val 71410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2"/>
          <p:cNvSpPr/>
          <p:nvPr/>
        </p:nvSpPr>
        <p:spPr>
          <a:xfrm>
            <a:off x="8432006" y="1987629"/>
            <a:ext cx="1943338" cy="242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aleway"/>
              <a:buNone/>
            </a:pPr>
            <a:r>
              <a:rPr b="0" i="0" lang="en-US" sz="15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Engineering Support</a:t>
            </a:r>
            <a:endParaRPr b="0" i="0" sz="1500" u="none" cap="none" strike="noStrike"/>
          </a:p>
        </p:txBody>
      </p:sp>
      <p:sp>
        <p:nvSpPr>
          <p:cNvPr id="271" name="Google Shape;271;p32"/>
          <p:cNvSpPr/>
          <p:nvPr/>
        </p:nvSpPr>
        <p:spPr>
          <a:xfrm>
            <a:off x="8432006" y="2385893"/>
            <a:ext cx="5250418" cy="2487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0"/>
              <a:buFont typeface="Roboto"/>
              <a:buNone/>
            </a:pPr>
            <a:r>
              <a:rPr b="0" i="0" lang="en-US" sz="12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Contract developers for key feature builds</a:t>
            </a:r>
            <a:endParaRPr b="0" i="0" sz="1200" u="none" cap="none" strike="noStrike"/>
          </a:p>
        </p:txBody>
      </p:sp>
      <p:sp>
        <p:nvSpPr>
          <p:cNvPr id="272" name="Google Shape;272;p32"/>
          <p:cNvSpPr/>
          <p:nvPr/>
        </p:nvSpPr>
        <p:spPr>
          <a:xfrm>
            <a:off x="8185190" y="2968228"/>
            <a:ext cx="5675471" cy="1003459"/>
          </a:xfrm>
          <a:prstGeom prst="roundRect">
            <a:avLst>
              <a:gd fmla="val 10935" name="adj"/>
            </a:avLst>
          </a:prstGeom>
          <a:solidFill>
            <a:srgbClr val="FFFFFF">
              <a:alpha val="94901"/>
            </a:srgbClr>
          </a:solidFill>
          <a:ln cap="flat" cmpd="sng" w="22850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2"/>
          <p:cNvSpPr/>
          <p:nvPr/>
        </p:nvSpPr>
        <p:spPr>
          <a:xfrm>
            <a:off x="8162330" y="2968228"/>
            <a:ext cx="91440" cy="1003459"/>
          </a:xfrm>
          <a:prstGeom prst="roundRect">
            <a:avLst>
              <a:gd fmla="val 71410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2"/>
          <p:cNvSpPr/>
          <p:nvPr/>
        </p:nvSpPr>
        <p:spPr>
          <a:xfrm>
            <a:off x="8432006" y="3146465"/>
            <a:ext cx="1943338" cy="242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aleway"/>
              <a:buNone/>
            </a:pPr>
            <a:r>
              <a:rPr b="0" i="0" lang="en-US" sz="15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Infrastructure</a:t>
            </a:r>
            <a:endParaRPr b="0" i="0" sz="1500" u="none" cap="none" strike="noStrike"/>
          </a:p>
        </p:txBody>
      </p:sp>
      <p:sp>
        <p:nvSpPr>
          <p:cNvPr id="275" name="Google Shape;275;p32"/>
          <p:cNvSpPr/>
          <p:nvPr/>
        </p:nvSpPr>
        <p:spPr>
          <a:xfrm>
            <a:off x="8432006" y="3544729"/>
            <a:ext cx="5250418" cy="2487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0"/>
              <a:buFont typeface="Roboto"/>
              <a:buNone/>
            </a:pPr>
            <a:r>
              <a:rPr b="0" i="0" lang="en-US" sz="12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Cloud services, APIs, and development tooling</a:t>
            </a:r>
            <a:endParaRPr b="0" i="0" sz="1200" u="none" cap="none" strike="noStrike"/>
          </a:p>
        </p:txBody>
      </p:sp>
      <p:sp>
        <p:nvSpPr>
          <p:cNvPr id="276" name="Google Shape;276;p32"/>
          <p:cNvSpPr/>
          <p:nvPr/>
        </p:nvSpPr>
        <p:spPr>
          <a:xfrm>
            <a:off x="8185190" y="4127063"/>
            <a:ext cx="5675471" cy="1003459"/>
          </a:xfrm>
          <a:prstGeom prst="roundRect">
            <a:avLst>
              <a:gd fmla="val 10935" name="adj"/>
            </a:avLst>
          </a:prstGeom>
          <a:solidFill>
            <a:srgbClr val="FFFFFF">
              <a:alpha val="94901"/>
            </a:srgbClr>
          </a:solidFill>
          <a:ln cap="flat" cmpd="sng" w="22850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"/>
          <p:cNvSpPr/>
          <p:nvPr/>
        </p:nvSpPr>
        <p:spPr>
          <a:xfrm>
            <a:off x="8162330" y="4127063"/>
            <a:ext cx="91440" cy="1003459"/>
          </a:xfrm>
          <a:prstGeom prst="roundRect">
            <a:avLst>
              <a:gd fmla="val 71410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2"/>
          <p:cNvSpPr/>
          <p:nvPr/>
        </p:nvSpPr>
        <p:spPr>
          <a:xfrm>
            <a:off x="8432006" y="4305300"/>
            <a:ext cx="1943338" cy="242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aleway"/>
              <a:buNone/>
            </a:pPr>
            <a:r>
              <a:rPr b="0" i="0" lang="en-US" sz="15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Device Testing</a:t>
            </a:r>
            <a:endParaRPr b="0" i="0" sz="1500" u="none" cap="none" strike="noStrike"/>
          </a:p>
        </p:txBody>
      </p:sp>
      <p:sp>
        <p:nvSpPr>
          <p:cNvPr id="279" name="Google Shape;279;p32"/>
          <p:cNvSpPr/>
          <p:nvPr/>
        </p:nvSpPr>
        <p:spPr>
          <a:xfrm>
            <a:off x="8432006" y="4703564"/>
            <a:ext cx="5250418" cy="2487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0"/>
              <a:buFont typeface="Roboto"/>
              <a:buNone/>
            </a:pPr>
            <a:r>
              <a:rPr b="0" i="0" lang="en-US" sz="12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Multi-device compatibility and performance testing</a:t>
            </a:r>
            <a:endParaRPr b="0" i="0" sz="1200" u="none" cap="none" strike="noStrike"/>
          </a:p>
        </p:txBody>
      </p:sp>
      <p:sp>
        <p:nvSpPr>
          <p:cNvPr id="280" name="Google Shape;280;p32"/>
          <p:cNvSpPr/>
          <p:nvPr/>
        </p:nvSpPr>
        <p:spPr>
          <a:xfrm>
            <a:off x="8185190" y="5285899"/>
            <a:ext cx="5675471" cy="1003459"/>
          </a:xfrm>
          <a:prstGeom prst="roundRect">
            <a:avLst>
              <a:gd fmla="val 10935" name="adj"/>
            </a:avLst>
          </a:prstGeom>
          <a:solidFill>
            <a:srgbClr val="FFFFFF">
              <a:alpha val="94901"/>
            </a:srgbClr>
          </a:solidFill>
          <a:ln cap="flat" cmpd="sng" w="22850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2"/>
          <p:cNvSpPr/>
          <p:nvPr/>
        </p:nvSpPr>
        <p:spPr>
          <a:xfrm>
            <a:off x="8162330" y="5285899"/>
            <a:ext cx="91440" cy="1003459"/>
          </a:xfrm>
          <a:prstGeom prst="roundRect">
            <a:avLst>
              <a:gd fmla="val 71410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2"/>
          <p:cNvSpPr/>
          <p:nvPr/>
        </p:nvSpPr>
        <p:spPr>
          <a:xfrm>
            <a:off x="8432006" y="5464135"/>
            <a:ext cx="1943338" cy="242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aleway"/>
              <a:buNone/>
            </a:pPr>
            <a:r>
              <a:rPr b="0" i="0" lang="en-US" sz="15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Security &amp; Reliability</a:t>
            </a:r>
            <a:endParaRPr b="0" i="0" sz="1500" u="none" cap="none" strike="noStrike"/>
          </a:p>
        </p:txBody>
      </p:sp>
      <p:sp>
        <p:nvSpPr>
          <p:cNvPr id="283" name="Google Shape;283;p32"/>
          <p:cNvSpPr/>
          <p:nvPr/>
        </p:nvSpPr>
        <p:spPr>
          <a:xfrm>
            <a:off x="8432006" y="5862399"/>
            <a:ext cx="5250418" cy="2487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0"/>
              <a:buFont typeface="Roboto"/>
              <a:buNone/>
            </a:pPr>
            <a:r>
              <a:rPr b="0" i="0" lang="en-US" sz="12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Financial data protection and system uptime</a:t>
            </a:r>
            <a:endParaRPr b="0" i="0" sz="1200" u="none" cap="none" strike="noStrike"/>
          </a:p>
        </p:txBody>
      </p:sp>
      <p:sp>
        <p:nvSpPr>
          <p:cNvPr id="284" name="Google Shape;284;p32"/>
          <p:cNvSpPr/>
          <p:nvPr/>
        </p:nvSpPr>
        <p:spPr>
          <a:xfrm>
            <a:off x="8185190" y="6444734"/>
            <a:ext cx="5675471" cy="1003459"/>
          </a:xfrm>
          <a:prstGeom prst="roundRect">
            <a:avLst>
              <a:gd fmla="val 10935" name="adj"/>
            </a:avLst>
          </a:prstGeom>
          <a:solidFill>
            <a:srgbClr val="FFFFFF">
              <a:alpha val="94901"/>
            </a:srgbClr>
          </a:solidFill>
          <a:ln cap="flat" cmpd="sng" w="22850">
            <a:solidFill>
              <a:srgbClr val="1B1B2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2"/>
          <p:cNvSpPr/>
          <p:nvPr/>
        </p:nvSpPr>
        <p:spPr>
          <a:xfrm>
            <a:off x="8162330" y="6444734"/>
            <a:ext cx="91440" cy="1003459"/>
          </a:xfrm>
          <a:prstGeom prst="roundRect">
            <a:avLst>
              <a:gd fmla="val 71410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2"/>
          <p:cNvSpPr/>
          <p:nvPr/>
        </p:nvSpPr>
        <p:spPr>
          <a:xfrm>
            <a:off x="8432006" y="6622971"/>
            <a:ext cx="1943338" cy="242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aleway"/>
              <a:buNone/>
            </a:pPr>
            <a:r>
              <a:rPr b="0" i="0" lang="en-US" sz="150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Founder Runway</a:t>
            </a:r>
            <a:endParaRPr b="0" i="0" sz="1500" u="none" cap="none" strike="noStrike"/>
          </a:p>
        </p:txBody>
      </p:sp>
      <p:sp>
        <p:nvSpPr>
          <p:cNvPr id="287" name="Google Shape;287;p32"/>
          <p:cNvSpPr/>
          <p:nvPr/>
        </p:nvSpPr>
        <p:spPr>
          <a:xfrm>
            <a:off x="8432006" y="7021235"/>
            <a:ext cx="5250418" cy="2487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200"/>
              <a:buFont typeface="Roboto"/>
              <a:buNone/>
            </a:pPr>
            <a:r>
              <a:rPr b="0" i="0" lang="en-US" sz="12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Full-time execution sustainability for 6+ months</a:t>
            </a:r>
            <a:endParaRPr b="0" i="0" sz="1200" u="none" cap="none" strike="noStrike"/>
          </a:p>
        </p:txBody>
      </p:sp>
      <p:sp>
        <p:nvSpPr>
          <p:cNvPr id="288" name="Google Shape;288;p32"/>
          <p:cNvSpPr/>
          <p:nvPr/>
        </p:nvSpPr>
        <p:spPr>
          <a:xfrm>
            <a:off x="12845100" y="7510750"/>
            <a:ext cx="1705200" cy="71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793790" y="673418"/>
            <a:ext cx="4536519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3550"/>
              <a:buFont typeface="Raleway"/>
              <a:buNone/>
            </a:pPr>
            <a:r>
              <a:rPr b="0" i="0" lang="en-US" sz="35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Why Support FinTra</a:t>
            </a:r>
            <a:endParaRPr b="0" i="0" sz="3550" u="none" cap="none" strike="noStrike"/>
          </a:p>
        </p:txBody>
      </p:sp>
      <p:sp>
        <p:nvSpPr>
          <p:cNvPr id="295" name="Google Shape;295;p33"/>
          <p:cNvSpPr/>
          <p:nvPr/>
        </p:nvSpPr>
        <p:spPr>
          <a:xfrm>
            <a:off x="793790" y="1603296"/>
            <a:ext cx="4226600" cy="2076807"/>
          </a:xfrm>
          <a:prstGeom prst="roundRect">
            <a:avLst>
              <a:gd fmla="val 3670" name="adj"/>
            </a:avLst>
          </a:prstGeom>
          <a:solidFill>
            <a:srgbClr val="E1E1EA"/>
          </a:solidFill>
          <a:ln cap="flat" cmpd="sng" w="9525">
            <a:solidFill>
              <a:srgbClr val="1B1B2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3"/>
          <p:cNvSpPr/>
          <p:nvPr/>
        </p:nvSpPr>
        <p:spPr>
          <a:xfrm>
            <a:off x="982861" y="1792367"/>
            <a:ext cx="544354" cy="544354"/>
          </a:xfrm>
          <a:prstGeom prst="roundRect">
            <a:avLst>
              <a:gd fmla="val 16796213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7" name="Google Shape;29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2523" y="1942028"/>
            <a:ext cx="244912" cy="244912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3"/>
          <p:cNvSpPr/>
          <p:nvPr/>
        </p:nvSpPr>
        <p:spPr>
          <a:xfrm>
            <a:off x="982861" y="2518172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"/>
              <a:buNone/>
            </a:pPr>
            <a:r>
              <a:rPr b="0"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India-First Problem</a:t>
            </a:r>
            <a:endParaRPr b="0" i="0" sz="1750" u="none" cap="none" strike="noStrike"/>
          </a:p>
        </p:txBody>
      </p:sp>
      <p:sp>
        <p:nvSpPr>
          <p:cNvPr id="299" name="Google Shape;299;p33"/>
          <p:cNvSpPr/>
          <p:nvPr/>
        </p:nvSpPr>
        <p:spPr>
          <a:xfrm>
            <a:off x="982861" y="2910483"/>
            <a:ext cx="3848457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None/>
            </a:pPr>
            <a:r>
              <a:rPr b="0" i="0" lang="en-US" sz="14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Built specifically for Indian salaried behaviour patterns</a:t>
            </a:r>
            <a:endParaRPr b="0" i="0" sz="1400" u="none" cap="none" strike="noStrike"/>
          </a:p>
        </p:txBody>
      </p:sp>
      <p:sp>
        <p:nvSpPr>
          <p:cNvPr id="300" name="Google Shape;300;p33"/>
          <p:cNvSpPr/>
          <p:nvPr/>
        </p:nvSpPr>
        <p:spPr>
          <a:xfrm>
            <a:off x="5201841" y="1603296"/>
            <a:ext cx="4226600" cy="2076807"/>
          </a:xfrm>
          <a:prstGeom prst="roundRect">
            <a:avLst>
              <a:gd fmla="val 3670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3"/>
          <p:cNvSpPr/>
          <p:nvPr/>
        </p:nvSpPr>
        <p:spPr>
          <a:xfrm>
            <a:off x="5390912" y="1792367"/>
            <a:ext cx="544354" cy="544354"/>
          </a:xfrm>
          <a:prstGeom prst="roundRect">
            <a:avLst>
              <a:gd fmla="val 16796213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02" name="Google Shape;302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40573" y="1942028"/>
            <a:ext cx="244912" cy="244912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3"/>
          <p:cNvSpPr/>
          <p:nvPr/>
        </p:nvSpPr>
        <p:spPr>
          <a:xfrm>
            <a:off x="5390912" y="2518172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"/>
              <a:buNone/>
            </a:pPr>
            <a:r>
              <a:rPr b="0"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Behaviour-Driven</a:t>
            </a:r>
            <a:endParaRPr b="0" i="0" sz="1750" u="none" cap="none" strike="noStrike"/>
          </a:p>
        </p:txBody>
      </p:sp>
      <p:sp>
        <p:nvSpPr>
          <p:cNvPr id="304" name="Google Shape;304;p33"/>
          <p:cNvSpPr/>
          <p:nvPr/>
        </p:nvSpPr>
        <p:spPr>
          <a:xfrm>
            <a:off x="5390912" y="2910483"/>
            <a:ext cx="3848457" cy="290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None/>
            </a:pPr>
            <a:r>
              <a:rPr b="0" i="0" lang="en-US" sz="14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Solution addresses root cause, not symptoms</a:t>
            </a:r>
            <a:endParaRPr b="0" i="0" sz="1400" u="none" cap="none" strike="noStrike"/>
          </a:p>
        </p:txBody>
      </p:sp>
      <p:sp>
        <p:nvSpPr>
          <p:cNvPr id="305" name="Google Shape;305;p33"/>
          <p:cNvSpPr/>
          <p:nvPr/>
        </p:nvSpPr>
        <p:spPr>
          <a:xfrm>
            <a:off x="9609892" y="1603296"/>
            <a:ext cx="4226719" cy="2076807"/>
          </a:xfrm>
          <a:prstGeom prst="roundRect">
            <a:avLst>
              <a:gd fmla="val 3670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3"/>
          <p:cNvSpPr/>
          <p:nvPr/>
        </p:nvSpPr>
        <p:spPr>
          <a:xfrm>
            <a:off x="9798963" y="1792367"/>
            <a:ext cx="544354" cy="544354"/>
          </a:xfrm>
          <a:prstGeom prst="roundRect">
            <a:avLst>
              <a:gd fmla="val 16796213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07" name="Google Shape;307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48624" y="1942028"/>
            <a:ext cx="244912" cy="244912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3"/>
          <p:cNvSpPr/>
          <p:nvPr/>
        </p:nvSpPr>
        <p:spPr>
          <a:xfrm>
            <a:off x="9798963" y="2518172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"/>
              <a:buNone/>
            </a:pPr>
            <a:r>
              <a:rPr b="0"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Product Built</a:t>
            </a:r>
            <a:endParaRPr b="0" i="0" sz="1750" u="none" cap="none" strike="noStrike"/>
          </a:p>
        </p:txBody>
      </p:sp>
      <p:sp>
        <p:nvSpPr>
          <p:cNvPr id="309" name="Google Shape;309;p33"/>
          <p:cNvSpPr/>
          <p:nvPr/>
        </p:nvSpPr>
        <p:spPr>
          <a:xfrm>
            <a:off x="9798963" y="2910483"/>
            <a:ext cx="3848576" cy="290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None/>
            </a:pPr>
            <a:r>
              <a:rPr b="0" i="0" lang="en-US" sz="14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Live MVP with active users, not just an idea</a:t>
            </a:r>
            <a:endParaRPr b="0" i="0" sz="1400" u="none" cap="none" strike="noStrike"/>
          </a:p>
        </p:txBody>
      </p:sp>
      <p:sp>
        <p:nvSpPr>
          <p:cNvPr id="310" name="Google Shape;310;p33"/>
          <p:cNvSpPr/>
          <p:nvPr/>
        </p:nvSpPr>
        <p:spPr>
          <a:xfrm>
            <a:off x="793790" y="3861554"/>
            <a:ext cx="6430685" cy="1786533"/>
          </a:xfrm>
          <a:prstGeom prst="roundRect">
            <a:avLst>
              <a:gd fmla="val 4266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3"/>
          <p:cNvSpPr/>
          <p:nvPr/>
        </p:nvSpPr>
        <p:spPr>
          <a:xfrm>
            <a:off x="982861" y="4050625"/>
            <a:ext cx="544354" cy="544354"/>
          </a:xfrm>
          <a:prstGeom prst="roundRect">
            <a:avLst>
              <a:gd fmla="val 16796213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12" name="Google Shape;312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32523" y="4200287"/>
            <a:ext cx="244912" cy="24491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3"/>
          <p:cNvSpPr/>
          <p:nvPr/>
        </p:nvSpPr>
        <p:spPr>
          <a:xfrm>
            <a:off x="982861" y="4776430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"/>
              <a:buNone/>
            </a:pPr>
            <a:r>
              <a:rPr b="0"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Founder Committed</a:t>
            </a:r>
            <a:endParaRPr b="0" i="0" sz="1750" u="none" cap="none" strike="noStrike"/>
          </a:p>
        </p:txBody>
      </p:sp>
      <p:sp>
        <p:nvSpPr>
          <p:cNvPr id="314" name="Google Shape;314;p33"/>
          <p:cNvSpPr/>
          <p:nvPr/>
        </p:nvSpPr>
        <p:spPr>
          <a:xfrm>
            <a:off x="982861" y="5168741"/>
            <a:ext cx="6052542" cy="290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None/>
            </a:pPr>
            <a:r>
              <a:rPr b="0" i="0" lang="en-US" sz="14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Full-time dedication to execution and impact</a:t>
            </a:r>
            <a:endParaRPr b="0" i="0" sz="1400" u="none" cap="none" strike="noStrike"/>
          </a:p>
        </p:txBody>
      </p:sp>
      <p:sp>
        <p:nvSpPr>
          <p:cNvPr id="315" name="Google Shape;315;p33"/>
          <p:cNvSpPr/>
          <p:nvPr/>
        </p:nvSpPr>
        <p:spPr>
          <a:xfrm>
            <a:off x="7405926" y="3861554"/>
            <a:ext cx="6430685" cy="1786533"/>
          </a:xfrm>
          <a:prstGeom prst="roundRect">
            <a:avLst>
              <a:gd fmla="val 4266" name="adj"/>
            </a:avLst>
          </a:prstGeom>
          <a:solidFill>
            <a:srgbClr val="E1E1EA"/>
          </a:solidFill>
          <a:ln cap="flat" cmpd="sng" w="9525">
            <a:solidFill>
              <a:srgbClr val="1B1B2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3"/>
          <p:cNvSpPr/>
          <p:nvPr/>
        </p:nvSpPr>
        <p:spPr>
          <a:xfrm>
            <a:off x="7594997" y="4050625"/>
            <a:ext cx="544354" cy="544354"/>
          </a:xfrm>
          <a:prstGeom prst="roundRect">
            <a:avLst>
              <a:gd fmla="val 16796213" name="adj"/>
            </a:avLst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17" name="Google Shape;317;p3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44658" y="4200287"/>
            <a:ext cx="244912" cy="244912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3"/>
          <p:cNvSpPr/>
          <p:nvPr/>
        </p:nvSpPr>
        <p:spPr>
          <a:xfrm>
            <a:off x="7594997" y="4776430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aleway"/>
              <a:buNone/>
            </a:pPr>
            <a:r>
              <a:rPr b="0" i="0" lang="en-US" sz="1750" u="none" cap="none" strike="noStrike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High Impact Model</a:t>
            </a:r>
            <a:endParaRPr b="0" i="0" sz="1750" u="none" cap="none" strike="noStrike"/>
          </a:p>
        </p:txBody>
      </p:sp>
      <p:sp>
        <p:nvSpPr>
          <p:cNvPr id="319" name="Google Shape;319;p33"/>
          <p:cNvSpPr/>
          <p:nvPr/>
        </p:nvSpPr>
        <p:spPr>
          <a:xfrm>
            <a:off x="7594997" y="5168741"/>
            <a:ext cx="6052542" cy="290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None/>
            </a:pPr>
            <a:r>
              <a:rPr b="0" i="0" lang="en-US" sz="14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Maximum social value, minimal waste</a:t>
            </a:r>
            <a:endParaRPr b="0" i="0" sz="1400" u="none" cap="none" strike="noStrike"/>
          </a:p>
        </p:txBody>
      </p:sp>
      <p:sp>
        <p:nvSpPr>
          <p:cNvPr id="320" name="Google Shape;320;p33"/>
          <p:cNvSpPr/>
          <p:nvPr/>
        </p:nvSpPr>
        <p:spPr>
          <a:xfrm>
            <a:off x="793790" y="5942888"/>
            <a:ext cx="13042821" cy="30242"/>
          </a:xfrm>
          <a:prstGeom prst="rect">
            <a:avLst/>
          </a:prstGeom>
          <a:solidFill>
            <a:srgbClr val="3C3939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3"/>
          <p:cNvSpPr/>
          <p:nvPr/>
        </p:nvSpPr>
        <p:spPr>
          <a:xfrm>
            <a:off x="1065967" y="6449378"/>
            <a:ext cx="5691545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100"/>
              <a:buFont typeface="Raleway"/>
              <a:buNone/>
            </a:pPr>
            <a:r>
              <a:rPr b="0" i="0" lang="en-US" sz="210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FinTra is building discipline—not dependency.</a:t>
            </a:r>
            <a:endParaRPr b="0" i="0" sz="2100" u="none" cap="none" strike="noStrike"/>
          </a:p>
        </p:txBody>
      </p:sp>
      <p:sp>
        <p:nvSpPr>
          <p:cNvPr id="322" name="Google Shape;322;p33"/>
          <p:cNvSpPr/>
          <p:nvPr/>
        </p:nvSpPr>
        <p:spPr>
          <a:xfrm>
            <a:off x="1065967" y="7061716"/>
            <a:ext cx="12770644" cy="290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400"/>
              <a:buFont typeface="Roboto"/>
              <a:buNone/>
            </a:pPr>
            <a:r>
              <a:rPr b="0" i="0" lang="en-US" sz="140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With DPIIT support, FinTra can scale responsible financial behaviour across India, creating lasting impact for millions of salaried households.</a:t>
            </a:r>
            <a:endParaRPr b="0" i="0" sz="1400" u="none" cap="none" strike="noStrike"/>
          </a:p>
        </p:txBody>
      </p:sp>
      <p:sp>
        <p:nvSpPr>
          <p:cNvPr id="323" name="Google Shape;323;p33"/>
          <p:cNvSpPr/>
          <p:nvPr/>
        </p:nvSpPr>
        <p:spPr>
          <a:xfrm>
            <a:off x="793790" y="6177201"/>
            <a:ext cx="22860" cy="1378863"/>
          </a:xfrm>
          <a:prstGeom prst="rect">
            <a:avLst/>
          </a:prstGeom>
          <a:solidFill>
            <a:srgbClr val="1B1B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3"/>
          <p:cNvSpPr/>
          <p:nvPr/>
        </p:nvSpPr>
        <p:spPr>
          <a:xfrm>
            <a:off x="12845100" y="7510750"/>
            <a:ext cx="1705200" cy="71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